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4.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presentation.xml" ContentType="application/vnd.openxmlformats-officedocument.presentationml.presentation.main+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slideMasters/slideMaster1.xml" ContentType="application/vnd.openxmlformats-officedocument.presentationml.slideMaster+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7.xml" ContentType="application/vnd.openxmlformats-officedocument.presentationml.notesSlide+xml"/>
  <Override PartName="/ppt/slideLayouts/slideLayout1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4.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ppt/tags/tag8.xml" ContentType="application/vnd.openxmlformats-officedocument.presentationml.tags+xml"/>
  <Override PartName="/ppt/tags/tag7.xml" ContentType="application/vnd.openxmlformats-officedocument.presentationml.tags+xml"/>
  <Override PartName="/ppt/tags/tag6.xml" ContentType="application/vnd.openxmlformats-officedocument.presentationml.tags+xml"/>
  <Override PartName="/ppt/tags/tag5.xml" ContentType="application/vnd.openxmlformats-officedocument.presentationml.tags+xml"/>
  <Override PartName="/ppt/tags/tag4.xml" ContentType="application/vnd.openxmlformats-officedocument.presentationml.tags+xml"/>
  <Override PartName="/ppt/tags/tag3.xml" ContentType="application/vnd.openxmlformats-officedocument.presentationml.tags+xml"/>
  <Override PartName="/ppt/tags/tag2.xml" ContentType="application/vnd.openxmlformats-officedocument.presentationml.tags+xml"/>
  <Override PartName="/ppt/tags/tag1.xml" ContentType="application/vnd.openxmlformats-officedocument.presentationml.tag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1.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5"/>
  </p:sldMasterIdLst>
  <p:notesMasterIdLst>
    <p:notesMasterId r:id="rId22"/>
  </p:notesMasterIdLst>
  <p:handoutMasterIdLst>
    <p:handoutMasterId r:id="rId23"/>
  </p:handoutMasterIdLst>
  <p:sldIdLst>
    <p:sldId id="760" r:id="rId6"/>
    <p:sldId id="761" r:id="rId7"/>
    <p:sldId id="786" r:id="rId8"/>
    <p:sldId id="762" r:id="rId9"/>
    <p:sldId id="763" r:id="rId10"/>
    <p:sldId id="764" r:id="rId11"/>
    <p:sldId id="775" r:id="rId12"/>
    <p:sldId id="785" r:id="rId13"/>
    <p:sldId id="777" r:id="rId14"/>
    <p:sldId id="781" r:id="rId15"/>
    <p:sldId id="782" r:id="rId16"/>
    <p:sldId id="783" r:id="rId17"/>
    <p:sldId id="784" r:id="rId18"/>
    <p:sldId id="780" r:id="rId19"/>
    <p:sldId id="776" r:id="rId20"/>
    <p:sldId id="733" r:id="rId21"/>
  </p:sldIdLst>
  <p:sldSz cx="9144000" cy="6858000" type="screen4x3"/>
  <p:notesSz cx="6950075" cy="9236075"/>
  <p:custDataLst>
    <p:tags r:id="rId24"/>
  </p:custDataLst>
  <p:defaultTextStyle>
    <a:defPPr>
      <a:defRPr lang="en-US"/>
    </a:defPPr>
    <a:lvl1pPr algn="ctr" rtl="0" fontAlgn="base">
      <a:lnSpc>
        <a:spcPct val="90000"/>
      </a:lnSpc>
      <a:spcBef>
        <a:spcPct val="50000"/>
      </a:spcBef>
      <a:spcAft>
        <a:spcPct val="0"/>
      </a:spcAft>
      <a:buClr>
        <a:schemeClr val="bg2"/>
      </a:buClr>
      <a:defRPr sz="1200" kern="1200">
        <a:solidFill>
          <a:schemeClr val="tx1"/>
        </a:solidFill>
        <a:latin typeface="Arial" charset="0"/>
        <a:ea typeface="+mn-ea"/>
        <a:cs typeface="Arial" charset="0"/>
      </a:defRPr>
    </a:lvl1pPr>
    <a:lvl2pPr marL="457200" algn="ctr" rtl="0" fontAlgn="base">
      <a:lnSpc>
        <a:spcPct val="90000"/>
      </a:lnSpc>
      <a:spcBef>
        <a:spcPct val="50000"/>
      </a:spcBef>
      <a:spcAft>
        <a:spcPct val="0"/>
      </a:spcAft>
      <a:buClr>
        <a:schemeClr val="bg2"/>
      </a:buClr>
      <a:defRPr sz="1200" kern="1200">
        <a:solidFill>
          <a:schemeClr val="tx1"/>
        </a:solidFill>
        <a:latin typeface="Arial" charset="0"/>
        <a:ea typeface="+mn-ea"/>
        <a:cs typeface="Arial" charset="0"/>
      </a:defRPr>
    </a:lvl2pPr>
    <a:lvl3pPr marL="914400" algn="ctr" rtl="0" fontAlgn="base">
      <a:lnSpc>
        <a:spcPct val="90000"/>
      </a:lnSpc>
      <a:spcBef>
        <a:spcPct val="50000"/>
      </a:spcBef>
      <a:spcAft>
        <a:spcPct val="0"/>
      </a:spcAft>
      <a:buClr>
        <a:schemeClr val="bg2"/>
      </a:buClr>
      <a:defRPr sz="1200" kern="1200">
        <a:solidFill>
          <a:schemeClr val="tx1"/>
        </a:solidFill>
        <a:latin typeface="Arial" charset="0"/>
        <a:ea typeface="+mn-ea"/>
        <a:cs typeface="Arial" charset="0"/>
      </a:defRPr>
    </a:lvl3pPr>
    <a:lvl4pPr marL="1371600" algn="ctr" rtl="0" fontAlgn="base">
      <a:lnSpc>
        <a:spcPct val="90000"/>
      </a:lnSpc>
      <a:spcBef>
        <a:spcPct val="50000"/>
      </a:spcBef>
      <a:spcAft>
        <a:spcPct val="0"/>
      </a:spcAft>
      <a:buClr>
        <a:schemeClr val="bg2"/>
      </a:buClr>
      <a:defRPr sz="1200" kern="1200">
        <a:solidFill>
          <a:schemeClr val="tx1"/>
        </a:solidFill>
        <a:latin typeface="Arial" charset="0"/>
        <a:ea typeface="+mn-ea"/>
        <a:cs typeface="Arial" charset="0"/>
      </a:defRPr>
    </a:lvl4pPr>
    <a:lvl5pPr marL="1828800" algn="ctr" rtl="0" fontAlgn="base">
      <a:lnSpc>
        <a:spcPct val="90000"/>
      </a:lnSpc>
      <a:spcBef>
        <a:spcPct val="50000"/>
      </a:spcBef>
      <a:spcAft>
        <a:spcPct val="0"/>
      </a:spcAft>
      <a:buClr>
        <a:schemeClr val="bg2"/>
      </a:buClr>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Arial" charset="0"/>
        <a:ea typeface="+mn-ea"/>
        <a:cs typeface="Arial" charset="0"/>
      </a:defRPr>
    </a:lvl6pPr>
    <a:lvl7pPr marL="2743200" algn="l" defTabSz="914400" rtl="0" eaLnBrk="1" latinLnBrk="0" hangingPunct="1">
      <a:defRPr sz="1200" kern="1200">
        <a:solidFill>
          <a:schemeClr val="tx1"/>
        </a:solidFill>
        <a:latin typeface="Arial" charset="0"/>
        <a:ea typeface="+mn-ea"/>
        <a:cs typeface="Arial" charset="0"/>
      </a:defRPr>
    </a:lvl7pPr>
    <a:lvl8pPr marL="3200400" algn="l" defTabSz="914400" rtl="0" eaLnBrk="1" latinLnBrk="0" hangingPunct="1">
      <a:defRPr sz="1200" kern="1200">
        <a:solidFill>
          <a:schemeClr val="tx1"/>
        </a:solidFill>
        <a:latin typeface="Arial" charset="0"/>
        <a:ea typeface="+mn-ea"/>
        <a:cs typeface="Arial" charset="0"/>
      </a:defRPr>
    </a:lvl8pPr>
    <a:lvl9pPr marL="3657600" algn="l" defTabSz="914400" rtl="0" eaLnBrk="1" latinLnBrk="0" hangingPunct="1">
      <a:defRPr sz="12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scaleToFitPaper="1"/>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a:srgbClr val="0000FF"/>
    <a:srgbClr val="0066FF"/>
    <a:srgbClr val="CC3300"/>
    <a:srgbClr val="FFFF99"/>
    <a:srgbClr val="DDDDDD"/>
    <a:srgbClr val="FFFFCC"/>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93" autoAdjust="0"/>
    <p:restoredTop sz="90877" autoAdjust="0"/>
  </p:normalViewPr>
  <p:slideViewPr>
    <p:cSldViewPr snapToGrid="0">
      <p:cViewPr varScale="1">
        <p:scale>
          <a:sx n="98" d="100"/>
          <a:sy n="98" d="100"/>
        </p:scale>
        <p:origin x="90" y="21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76"/>
    </p:cViewPr>
  </p:sorterViewPr>
  <p:notesViewPr>
    <p:cSldViewPr snapToGrid="0">
      <p:cViewPr varScale="1">
        <p:scale>
          <a:sx n="82" d="100"/>
          <a:sy n="82" d="100"/>
        </p:scale>
        <p:origin x="-1992" y="-9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ustomXml" Target="../customXml/item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gs" Target="tags/tag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1426" name="Rectangle 2"/>
          <p:cNvSpPr>
            <a:spLocks noGrp="1" noChangeArrowheads="1"/>
          </p:cNvSpPr>
          <p:nvPr>
            <p:ph type="hdr" sz="quarter"/>
          </p:nvPr>
        </p:nvSpPr>
        <p:spPr bwMode="auto">
          <a:xfrm>
            <a:off x="0" y="0"/>
            <a:ext cx="3012329" cy="460542"/>
          </a:xfrm>
          <a:prstGeom prst="rect">
            <a:avLst/>
          </a:prstGeom>
          <a:noFill/>
          <a:ln w="9525">
            <a:noFill/>
            <a:miter lim="800000"/>
            <a:headEnd/>
            <a:tailEnd/>
          </a:ln>
          <a:effectLst/>
        </p:spPr>
        <p:txBody>
          <a:bodyPr vert="horz" wrap="square" lIns="92484" tIns="46242" rIns="92484" bIns="46242" numCol="1" anchor="t" anchorCtr="0" compatLnSpc="1">
            <a:prstTxWarp prst="textNoShape">
              <a:avLst/>
            </a:prstTxWarp>
          </a:bodyPr>
          <a:lstStyle>
            <a:lvl1pPr algn="l" defTabSz="924967">
              <a:lnSpc>
                <a:spcPct val="100000"/>
              </a:lnSpc>
              <a:spcBef>
                <a:spcPct val="0"/>
              </a:spcBef>
              <a:buClrTx/>
              <a:defRPr>
                <a:latin typeface="Arial" pitchFamily="34" charset="0"/>
                <a:cs typeface="Arial" pitchFamily="34" charset="0"/>
              </a:defRPr>
            </a:lvl1pPr>
          </a:lstStyle>
          <a:p>
            <a:pPr>
              <a:defRPr/>
            </a:pPr>
            <a:endParaRPr lang="en-US"/>
          </a:p>
        </p:txBody>
      </p:sp>
      <p:sp>
        <p:nvSpPr>
          <p:cNvPr id="231427" name="Rectangle 3"/>
          <p:cNvSpPr>
            <a:spLocks noGrp="1" noChangeArrowheads="1"/>
          </p:cNvSpPr>
          <p:nvPr>
            <p:ph type="dt" sz="quarter" idx="1"/>
          </p:nvPr>
        </p:nvSpPr>
        <p:spPr bwMode="auto">
          <a:xfrm>
            <a:off x="3936173" y="0"/>
            <a:ext cx="3012329" cy="460542"/>
          </a:xfrm>
          <a:prstGeom prst="rect">
            <a:avLst/>
          </a:prstGeom>
          <a:noFill/>
          <a:ln w="9525">
            <a:noFill/>
            <a:miter lim="800000"/>
            <a:headEnd/>
            <a:tailEnd/>
          </a:ln>
          <a:effectLst/>
        </p:spPr>
        <p:txBody>
          <a:bodyPr vert="horz" wrap="square" lIns="92484" tIns="46242" rIns="92484" bIns="46242" numCol="1" anchor="t" anchorCtr="0" compatLnSpc="1">
            <a:prstTxWarp prst="textNoShape">
              <a:avLst/>
            </a:prstTxWarp>
          </a:bodyPr>
          <a:lstStyle>
            <a:lvl1pPr algn="r" defTabSz="924967">
              <a:lnSpc>
                <a:spcPct val="100000"/>
              </a:lnSpc>
              <a:spcBef>
                <a:spcPct val="0"/>
              </a:spcBef>
              <a:buClrTx/>
              <a:defRPr>
                <a:latin typeface="Arial" pitchFamily="34" charset="0"/>
                <a:cs typeface="Arial" pitchFamily="34" charset="0"/>
              </a:defRPr>
            </a:lvl1pPr>
          </a:lstStyle>
          <a:p>
            <a:pPr>
              <a:defRPr/>
            </a:pPr>
            <a:endParaRPr lang="en-US"/>
          </a:p>
        </p:txBody>
      </p:sp>
      <p:sp>
        <p:nvSpPr>
          <p:cNvPr id="231428" name="Rectangle 4"/>
          <p:cNvSpPr>
            <a:spLocks noGrp="1" noChangeArrowheads="1"/>
          </p:cNvSpPr>
          <p:nvPr>
            <p:ph type="ftr" sz="quarter" idx="2"/>
          </p:nvPr>
        </p:nvSpPr>
        <p:spPr bwMode="auto">
          <a:xfrm>
            <a:off x="0" y="8773956"/>
            <a:ext cx="3012329" cy="460542"/>
          </a:xfrm>
          <a:prstGeom prst="rect">
            <a:avLst/>
          </a:prstGeom>
          <a:noFill/>
          <a:ln w="9525">
            <a:noFill/>
            <a:miter lim="800000"/>
            <a:headEnd/>
            <a:tailEnd/>
          </a:ln>
          <a:effectLst/>
        </p:spPr>
        <p:txBody>
          <a:bodyPr vert="horz" wrap="square" lIns="92484" tIns="46242" rIns="92484" bIns="46242" numCol="1" anchor="b" anchorCtr="0" compatLnSpc="1">
            <a:prstTxWarp prst="textNoShape">
              <a:avLst/>
            </a:prstTxWarp>
          </a:bodyPr>
          <a:lstStyle>
            <a:lvl1pPr algn="l" defTabSz="924967">
              <a:lnSpc>
                <a:spcPct val="100000"/>
              </a:lnSpc>
              <a:spcBef>
                <a:spcPct val="0"/>
              </a:spcBef>
              <a:buClrTx/>
              <a:defRPr>
                <a:latin typeface="Arial" pitchFamily="34" charset="0"/>
                <a:cs typeface="Arial" pitchFamily="34" charset="0"/>
              </a:defRPr>
            </a:lvl1pPr>
          </a:lstStyle>
          <a:p>
            <a:pPr>
              <a:defRPr/>
            </a:pPr>
            <a:endParaRPr lang="en-US"/>
          </a:p>
        </p:txBody>
      </p:sp>
      <p:sp>
        <p:nvSpPr>
          <p:cNvPr id="231429" name="Rectangle 5"/>
          <p:cNvSpPr>
            <a:spLocks noGrp="1" noChangeArrowheads="1"/>
          </p:cNvSpPr>
          <p:nvPr>
            <p:ph type="sldNum" sz="quarter" idx="3"/>
          </p:nvPr>
        </p:nvSpPr>
        <p:spPr bwMode="auto">
          <a:xfrm>
            <a:off x="3936173" y="8773956"/>
            <a:ext cx="3012329" cy="460542"/>
          </a:xfrm>
          <a:prstGeom prst="rect">
            <a:avLst/>
          </a:prstGeom>
          <a:noFill/>
          <a:ln w="9525">
            <a:noFill/>
            <a:miter lim="800000"/>
            <a:headEnd/>
            <a:tailEnd/>
          </a:ln>
          <a:effectLst/>
        </p:spPr>
        <p:txBody>
          <a:bodyPr vert="horz" wrap="square" lIns="92484" tIns="46242" rIns="92484" bIns="46242" numCol="1" anchor="b" anchorCtr="0" compatLnSpc="1">
            <a:prstTxWarp prst="textNoShape">
              <a:avLst/>
            </a:prstTxWarp>
          </a:bodyPr>
          <a:lstStyle>
            <a:lvl1pPr algn="r" defTabSz="924967">
              <a:lnSpc>
                <a:spcPct val="100000"/>
              </a:lnSpc>
              <a:spcBef>
                <a:spcPct val="0"/>
              </a:spcBef>
              <a:buClrTx/>
              <a:defRPr>
                <a:latin typeface="Arial" pitchFamily="34" charset="0"/>
                <a:cs typeface="Arial" pitchFamily="34" charset="0"/>
              </a:defRPr>
            </a:lvl1pPr>
          </a:lstStyle>
          <a:p>
            <a:pPr>
              <a:defRPr/>
            </a:pPr>
            <a:fld id="{30FA840B-31C5-4BF0-94B5-9582DFDDC55A}" type="slidenum">
              <a:rPr lang="en-US"/>
              <a:pPr>
                <a:defRPr/>
              </a:pPr>
              <a:t>‹#›</a:t>
            </a:fld>
            <a:endParaRPr lang="en-US"/>
          </a:p>
        </p:txBody>
      </p:sp>
    </p:spTree>
    <p:extLst>
      <p:ext uri="{BB962C8B-B14F-4D97-AF65-F5344CB8AC3E}">
        <p14:creationId xmlns:p14="http://schemas.microsoft.com/office/powerpoint/2010/main" val="33038281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12329" cy="460542"/>
          </a:xfrm>
          <a:prstGeom prst="rect">
            <a:avLst/>
          </a:prstGeom>
          <a:noFill/>
          <a:ln w="9525">
            <a:noFill/>
            <a:miter lim="800000"/>
            <a:headEnd/>
            <a:tailEnd/>
          </a:ln>
          <a:effectLst/>
        </p:spPr>
        <p:txBody>
          <a:bodyPr vert="horz" wrap="square" lIns="92484" tIns="46242" rIns="92484" bIns="46242" numCol="1" anchor="t" anchorCtr="0" compatLnSpc="1">
            <a:prstTxWarp prst="textNoShape">
              <a:avLst/>
            </a:prstTxWarp>
          </a:bodyPr>
          <a:lstStyle>
            <a:lvl1pPr algn="l" defTabSz="924967">
              <a:lnSpc>
                <a:spcPct val="100000"/>
              </a:lnSpc>
              <a:spcBef>
                <a:spcPct val="0"/>
              </a:spcBef>
              <a:buClrTx/>
              <a:defRPr>
                <a:latin typeface="Arial" pitchFamily="34" charset="0"/>
                <a:cs typeface="Arial" pitchFamily="34" charset="0"/>
              </a:defRPr>
            </a:lvl1pPr>
          </a:lstStyle>
          <a:p>
            <a:pPr>
              <a:defRPr/>
            </a:pPr>
            <a:endParaRPr lang="en-US"/>
          </a:p>
        </p:txBody>
      </p:sp>
      <p:sp>
        <p:nvSpPr>
          <p:cNvPr id="12291" name="Rectangle 3"/>
          <p:cNvSpPr>
            <a:spLocks noGrp="1" noChangeArrowheads="1"/>
          </p:cNvSpPr>
          <p:nvPr>
            <p:ph type="dt" idx="1"/>
          </p:nvPr>
        </p:nvSpPr>
        <p:spPr bwMode="auto">
          <a:xfrm>
            <a:off x="3936173" y="0"/>
            <a:ext cx="3012329" cy="460542"/>
          </a:xfrm>
          <a:prstGeom prst="rect">
            <a:avLst/>
          </a:prstGeom>
          <a:noFill/>
          <a:ln w="9525">
            <a:noFill/>
            <a:miter lim="800000"/>
            <a:headEnd/>
            <a:tailEnd/>
          </a:ln>
          <a:effectLst/>
        </p:spPr>
        <p:txBody>
          <a:bodyPr vert="horz" wrap="square" lIns="92484" tIns="46242" rIns="92484" bIns="46242" numCol="1" anchor="t" anchorCtr="0" compatLnSpc="1">
            <a:prstTxWarp prst="textNoShape">
              <a:avLst/>
            </a:prstTxWarp>
          </a:bodyPr>
          <a:lstStyle>
            <a:lvl1pPr algn="r" defTabSz="924967">
              <a:lnSpc>
                <a:spcPct val="100000"/>
              </a:lnSpc>
              <a:spcBef>
                <a:spcPct val="0"/>
              </a:spcBef>
              <a:buClrTx/>
              <a:defRPr>
                <a:latin typeface="Arial" pitchFamily="34" charset="0"/>
                <a:cs typeface="Arial" pitchFamily="34"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68400" y="693738"/>
            <a:ext cx="4614863" cy="3462337"/>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95637" y="4387767"/>
            <a:ext cx="5558801" cy="4154341"/>
          </a:xfrm>
          <a:prstGeom prst="rect">
            <a:avLst/>
          </a:prstGeom>
          <a:noFill/>
          <a:ln w="9525">
            <a:noFill/>
            <a:miter lim="800000"/>
            <a:headEnd/>
            <a:tailEnd/>
          </a:ln>
          <a:effectLst/>
        </p:spPr>
        <p:txBody>
          <a:bodyPr vert="horz" wrap="square" lIns="92484" tIns="46242" rIns="92484" bIns="4624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0" y="8773956"/>
            <a:ext cx="3012329" cy="460542"/>
          </a:xfrm>
          <a:prstGeom prst="rect">
            <a:avLst/>
          </a:prstGeom>
          <a:noFill/>
          <a:ln w="9525">
            <a:noFill/>
            <a:miter lim="800000"/>
            <a:headEnd/>
            <a:tailEnd/>
          </a:ln>
          <a:effectLst/>
        </p:spPr>
        <p:txBody>
          <a:bodyPr vert="horz" wrap="square" lIns="92484" tIns="46242" rIns="92484" bIns="46242" numCol="1" anchor="b" anchorCtr="0" compatLnSpc="1">
            <a:prstTxWarp prst="textNoShape">
              <a:avLst/>
            </a:prstTxWarp>
          </a:bodyPr>
          <a:lstStyle>
            <a:lvl1pPr algn="l" defTabSz="924967">
              <a:lnSpc>
                <a:spcPct val="100000"/>
              </a:lnSpc>
              <a:spcBef>
                <a:spcPct val="0"/>
              </a:spcBef>
              <a:buClrTx/>
              <a:defRPr>
                <a:latin typeface="Arial" pitchFamily="34" charset="0"/>
                <a:cs typeface="Arial" pitchFamily="34" charset="0"/>
              </a:defRPr>
            </a:lvl1pPr>
          </a:lstStyle>
          <a:p>
            <a:pPr>
              <a:defRPr/>
            </a:pPr>
            <a:endParaRPr lang="en-US"/>
          </a:p>
        </p:txBody>
      </p:sp>
      <p:sp>
        <p:nvSpPr>
          <p:cNvPr id="12295" name="Rectangle 7"/>
          <p:cNvSpPr>
            <a:spLocks noGrp="1" noChangeArrowheads="1"/>
          </p:cNvSpPr>
          <p:nvPr>
            <p:ph type="sldNum" sz="quarter" idx="5"/>
          </p:nvPr>
        </p:nvSpPr>
        <p:spPr bwMode="auto">
          <a:xfrm>
            <a:off x="3936173" y="8773956"/>
            <a:ext cx="3012329" cy="460542"/>
          </a:xfrm>
          <a:prstGeom prst="rect">
            <a:avLst/>
          </a:prstGeom>
          <a:noFill/>
          <a:ln w="9525">
            <a:noFill/>
            <a:miter lim="800000"/>
            <a:headEnd/>
            <a:tailEnd/>
          </a:ln>
          <a:effectLst/>
        </p:spPr>
        <p:txBody>
          <a:bodyPr vert="horz" wrap="square" lIns="92484" tIns="46242" rIns="92484" bIns="46242" numCol="1" anchor="b" anchorCtr="0" compatLnSpc="1">
            <a:prstTxWarp prst="textNoShape">
              <a:avLst/>
            </a:prstTxWarp>
          </a:bodyPr>
          <a:lstStyle>
            <a:lvl1pPr algn="r" defTabSz="924967">
              <a:lnSpc>
                <a:spcPct val="100000"/>
              </a:lnSpc>
              <a:spcBef>
                <a:spcPct val="0"/>
              </a:spcBef>
              <a:buClrTx/>
              <a:defRPr>
                <a:latin typeface="Arial" pitchFamily="34" charset="0"/>
                <a:cs typeface="Arial" pitchFamily="34" charset="0"/>
              </a:defRPr>
            </a:lvl1pPr>
          </a:lstStyle>
          <a:p>
            <a:pPr>
              <a:defRPr/>
            </a:pPr>
            <a:fld id="{568AE0F9-809E-4CF0-91B9-0A76C5166D59}" type="slidenum">
              <a:rPr lang="en-US"/>
              <a:pPr>
                <a:defRPr/>
              </a:pPr>
              <a:t>‹#›</a:t>
            </a:fld>
            <a:endParaRPr lang="en-US"/>
          </a:p>
        </p:txBody>
      </p:sp>
    </p:spTree>
    <p:extLst>
      <p:ext uri="{BB962C8B-B14F-4D97-AF65-F5344CB8AC3E}">
        <p14:creationId xmlns:p14="http://schemas.microsoft.com/office/powerpoint/2010/main" val="2069580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dirty="0" smtClean="0">
                <a:latin typeface="Arial" charset="0"/>
                <a:cs typeface="Arial" charset="0"/>
              </a:rPr>
              <a:t>Statewide Contract for Office Supplies ]</a:t>
            </a:r>
          </a:p>
        </p:txBody>
      </p:sp>
      <p:sp>
        <p:nvSpPr>
          <p:cNvPr id="18435" name="Rectangle 3"/>
          <p:cNvSpPr>
            <a:spLocks noGrp="1" noChangeArrowheads="1"/>
          </p:cNvSpPr>
          <p:nvPr>
            <p:ph type="dt" sz="quarter" idx="1"/>
          </p:nvPr>
        </p:nvSpPr>
        <p:spPr>
          <a:noFill/>
        </p:spPr>
        <p:txBody>
          <a:bodyPr/>
          <a:lstStyle/>
          <a:p>
            <a:fld id="{A77FE9B6-37D8-46C0-AB6A-7466A8FCA5F4}" type="datetime5">
              <a:rPr lang="en-US" smtClean="0">
                <a:latin typeface="Arial" charset="0"/>
                <a:cs typeface="Arial" charset="0"/>
              </a:rPr>
              <a:pPr/>
              <a:t>23-Mar-15</a:t>
            </a:fld>
            <a:endParaRPr lang="en-US" smtClean="0">
              <a:latin typeface="Arial" charset="0"/>
              <a:cs typeface="Arial" charset="0"/>
            </a:endParaRPr>
          </a:p>
        </p:txBody>
      </p:sp>
      <p:sp>
        <p:nvSpPr>
          <p:cNvPr id="18436" name="Rectangle 6"/>
          <p:cNvSpPr>
            <a:spLocks noGrp="1" noChangeArrowheads="1"/>
          </p:cNvSpPr>
          <p:nvPr>
            <p:ph type="ftr" sz="quarter" idx="4"/>
          </p:nvPr>
        </p:nvSpPr>
        <p:spPr>
          <a:noFill/>
        </p:spPr>
        <p:txBody>
          <a:bodyPr/>
          <a:lstStyle/>
          <a:p>
            <a:r>
              <a:rPr lang="en-US" smtClean="0">
                <a:latin typeface="Arial" charset="0"/>
                <a:cs typeface="Arial" charset="0"/>
              </a:rPr>
              <a:t>Copyright © 2004-2005 NameOfTheOrganization. All rights reserved.</a:t>
            </a:r>
          </a:p>
        </p:txBody>
      </p:sp>
      <p:sp>
        <p:nvSpPr>
          <p:cNvPr id="18437" name="Rectangle 7"/>
          <p:cNvSpPr>
            <a:spLocks noGrp="1" noChangeArrowheads="1"/>
          </p:cNvSpPr>
          <p:nvPr>
            <p:ph type="sldNum" sz="quarter" idx="5"/>
          </p:nvPr>
        </p:nvSpPr>
        <p:spPr>
          <a:noFill/>
        </p:spPr>
        <p:txBody>
          <a:bodyPr/>
          <a:lstStyle/>
          <a:p>
            <a:fld id="{3A073037-DBA4-4139-AF2B-8373B3E6B8B5}" type="slidenum">
              <a:rPr lang="en-US" smtClean="0">
                <a:latin typeface="Arial" charset="0"/>
                <a:cs typeface="Arial" charset="0"/>
              </a:rPr>
              <a:pPr/>
              <a:t>1</a:t>
            </a:fld>
            <a:endParaRPr lang="en-US" smtClean="0">
              <a:latin typeface="Arial" charset="0"/>
              <a:cs typeface="Arial" charset="0"/>
            </a:endParaRPr>
          </a:p>
        </p:txBody>
      </p:sp>
      <p:sp>
        <p:nvSpPr>
          <p:cNvPr id="18438" name="Rectangle 2"/>
          <p:cNvSpPr>
            <a:spLocks noGrp="1" noRot="1" noChangeAspect="1" noChangeArrowheads="1" noTextEdit="1"/>
          </p:cNvSpPr>
          <p:nvPr>
            <p:ph type="sldImg"/>
          </p:nvPr>
        </p:nvSpPr>
        <p:spPr>
          <a:xfrm>
            <a:off x="1168400" y="693738"/>
            <a:ext cx="4614863" cy="3462337"/>
          </a:xfrm>
          <a:ln/>
        </p:spPr>
      </p:sp>
      <p:sp>
        <p:nvSpPr>
          <p:cNvPr id="18439" name="Rectangle 3"/>
          <p:cNvSpPr>
            <a:spLocks noGrp="1" noChangeArrowheads="1"/>
          </p:cNvSpPr>
          <p:nvPr>
            <p:ph type="body" idx="1"/>
          </p:nvPr>
        </p:nvSpPr>
        <p:spPr>
          <a:xfrm>
            <a:off x="1004109" y="4387767"/>
            <a:ext cx="5251903" cy="4155919"/>
          </a:xfrm>
          <a:noFill/>
          <a:ln/>
        </p:spPr>
        <p:txBody>
          <a:bodyPr/>
          <a:lstStyle/>
          <a:p>
            <a:pPr eaLnBrk="1" hangingPunct="1"/>
            <a:r>
              <a:rPr lang="en-US" dirty="0" smtClean="0">
                <a:latin typeface="Arial" charset="0"/>
                <a:cs typeface="Arial" charset="0"/>
              </a:rPr>
              <a:t>Good afternoon everyone.</a:t>
            </a:r>
            <a:r>
              <a:rPr lang="en-US" baseline="0" dirty="0" smtClean="0">
                <a:latin typeface="Arial" charset="0"/>
                <a:cs typeface="Arial" charset="0"/>
              </a:rPr>
              <a:t>  My name is Carl Hall. I am an Associate Category Manager in the Strategic Sourcing Division of State Purchasing.   Thank you for joining today’s webinar for </a:t>
            </a:r>
            <a:r>
              <a:rPr lang="en-US" dirty="0" smtClean="0">
                <a:latin typeface="Arial" charset="0"/>
                <a:cs typeface="Arial" charset="0"/>
              </a:rPr>
              <a:t>the </a:t>
            </a:r>
            <a:r>
              <a:rPr lang="en-US" baseline="0" dirty="0" smtClean="0">
                <a:latin typeface="Arial" charset="0"/>
                <a:cs typeface="Arial" charset="0"/>
              </a:rPr>
              <a:t>Statewide Contract for Office Supplies.  Please note that all participants will be muted during the presentation.  During the question and answer period, you will please submit your questions via the questions panel.  We have well over 400 participants from across the State. We will do our best to respond to all questions.  However, if we are unable to field them all, we will post responses to the remaining questions on the DOAS website. Additionally, this</a:t>
            </a:r>
            <a:r>
              <a:rPr lang="en-US" dirty="0" smtClean="0">
                <a:latin typeface="Arial" charset="0"/>
                <a:cs typeface="Arial" charset="0"/>
              </a:rPr>
              <a:t> webinar is being recorded and will be posted, in its entirety, on the DOAS website, for your future reference.  </a:t>
            </a:r>
          </a:p>
        </p:txBody>
      </p:sp>
    </p:spTree>
    <p:extLst>
      <p:ext uri="{BB962C8B-B14F-4D97-AF65-F5344CB8AC3E}">
        <p14:creationId xmlns:p14="http://schemas.microsoft.com/office/powerpoint/2010/main" val="7831108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68400" y="693738"/>
            <a:ext cx="4614863" cy="3462337"/>
          </a:xfrm>
          <a:ln/>
        </p:spPr>
      </p:sp>
      <p:sp>
        <p:nvSpPr>
          <p:cNvPr id="26627"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26628" name="Slide Number Placeholder 3"/>
          <p:cNvSpPr>
            <a:spLocks noGrp="1"/>
          </p:cNvSpPr>
          <p:nvPr>
            <p:ph type="sldNum" sz="quarter" idx="5"/>
          </p:nvPr>
        </p:nvSpPr>
        <p:spPr>
          <a:noFill/>
        </p:spPr>
        <p:txBody>
          <a:bodyPr/>
          <a:lstStyle/>
          <a:p>
            <a:fld id="{323F0623-1A2C-4FAA-915B-9EF701DA0EFE}" type="slidenum">
              <a:rPr lang="en-US" smtClean="0">
                <a:latin typeface="Arial" charset="0"/>
                <a:cs typeface="Arial" charset="0"/>
              </a:rPr>
              <a:pPr/>
              <a:t>11</a:t>
            </a:fld>
            <a:endParaRPr lang="en-US" smtClean="0">
              <a:latin typeface="Arial" charset="0"/>
              <a:cs typeface="Arial" charset="0"/>
            </a:endParaRPr>
          </a:p>
        </p:txBody>
      </p:sp>
    </p:spTree>
    <p:extLst>
      <p:ext uri="{BB962C8B-B14F-4D97-AF65-F5344CB8AC3E}">
        <p14:creationId xmlns:p14="http://schemas.microsoft.com/office/powerpoint/2010/main" val="731481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68400" y="693738"/>
            <a:ext cx="4614863" cy="3462337"/>
          </a:xfrm>
          <a:ln/>
        </p:spPr>
      </p:sp>
      <p:sp>
        <p:nvSpPr>
          <p:cNvPr id="26627" name="Notes Placeholder 2"/>
          <p:cNvSpPr>
            <a:spLocks noGrp="1"/>
          </p:cNvSpPr>
          <p:nvPr>
            <p:ph type="body" idx="1"/>
          </p:nvPr>
        </p:nvSpPr>
        <p:spPr>
          <a:noFill/>
          <a:ln/>
        </p:spPr>
        <p:txBody>
          <a:bodyPr/>
          <a:lstStyle/>
          <a:p>
            <a:r>
              <a:rPr lang="en-US" dirty="0" smtClean="0">
                <a:latin typeface="Arial" charset="0"/>
                <a:cs typeface="Arial" charset="0"/>
              </a:rPr>
              <a:t>Lamar,</a:t>
            </a:r>
            <a:r>
              <a:rPr lang="en-US" baseline="0" dirty="0" smtClean="0">
                <a:latin typeface="Arial" charset="0"/>
                <a:cs typeface="Arial" charset="0"/>
              </a:rPr>
              <a:t> be sure to explain the processing time required to activate a new account  (2 -3 days).   Explain the assigned account rep. system.   The updated customer service rep list will be updated on Team Georgia Marketplace for future reference.  </a:t>
            </a:r>
          </a:p>
          <a:p>
            <a:endParaRPr lang="en-US" baseline="0" dirty="0" smtClean="0">
              <a:latin typeface="Arial" charset="0"/>
              <a:cs typeface="Arial" charset="0"/>
            </a:endParaRPr>
          </a:p>
        </p:txBody>
      </p:sp>
      <p:sp>
        <p:nvSpPr>
          <p:cNvPr id="26628" name="Slide Number Placeholder 3"/>
          <p:cNvSpPr>
            <a:spLocks noGrp="1"/>
          </p:cNvSpPr>
          <p:nvPr>
            <p:ph type="sldNum" sz="quarter" idx="5"/>
          </p:nvPr>
        </p:nvSpPr>
        <p:spPr>
          <a:noFill/>
        </p:spPr>
        <p:txBody>
          <a:bodyPr/>
          <a:lstStyle/>
          <a:p>
            <a:fld id="{323F0623-1A2C-4FAA-915B-9EF701DA0EFE}" type="slidenum">
              <a:rPr lang="en-US" smtClean="0">
                <a:latin typeface="Arial" charset="0"/>
                <a:cs typeface="Arial" charset="0"/>
              </a:rPr>
              <a:pPr/>
              <a:t>12</a:t>
            </a:fld>
            <a:endParaRPr lang="en-US" smtClean="0">
              <a:latin typeface="Arial" charset="0"/>
              <a:cs typeface="Arial" charset="0"/>
            </a:endParaRPr>
          </a:p>
        </p:txBody>
      </p:sp>
    </p:spTree>
    <p:extLst>
      <p:ext uri="{BB962C8B-B14F-4D97-AF65-F5344CB8AC3E}">
        <p14:creationId xmlns:p14="http://schemas.microsoft.com/office/powerpoint/2010/main" val="26608196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68400" y="693738"/>
            <a:ext cx="4614863" cy="3462337"/>
          </a:xfrm>
          <a:ln/>
        </p:spPr>
      </p:sp>
      <p:sp>
        <p:nvSpPr>
          <p:cNvPr id="26627"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26628" name="Slide Number Placeholder 3"/>
          <p:cNvSpPr>
            <a:spLocks noGrp="1"/>
          </p:cNvSpPr>
          <p:nvPr>
            <p:ph type="sldNum" sz="quarter" idx="5"/>
          </p:nvPr>
        </p:nvSpPr>
        <p:spPr>
          <a:noFill/>
        </p:spPr>
        <p:txBody>
          <a:bodyPr/>
          <a:lstStyle/>
          <a:p>
            <a:fld id="{323F0623-1A2C-4FAA-915B-9EF701DA0EFE}" type="slidenum">
              <a:rPr lang="en-US" smtClean="0">
                <a:latin typeface="Arial" charset="0"/>
                <a:cs typeface="Arial" charset="0"/>
              </a:rPr>
              <a:pPr/>
              <a:t>13</a:t>
            </a:fld>
            <a:endParaRPr lang="en-US" smtClean="0">
              <a:latin typeface="Arial" charset="0"/>
              <a:cs typeface="Arial" charset="0"/>
            </a:endParaRPr>
          </a:p>
        </p:txBody>
      </p:sp>
    </p:spTree>
    <p:extLst>
      <p:ext uri="{BB962C8B-B14F-4D97-AF65-F5344CB8AC3E}">
        <p14:creationId xmlns:p14="http://schemas.microsoft.com/office/powerpoint/2010/main" val="15437880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8400" y="693738"/>
            <a:ext cx="4614863" cy="3462337"/>
          </a:xfrm>
        </p:spPr>
      </p:sp>
      <p:sp>
        <p:nvSpPr>
          <p:cNvPr id="3" name="Notes Placeholder 2"/>
          <p:cNvSpPr>
            <a:spLocks noGrp="1"/>
          </p:cNvSpPr>
          <p:nvPr>
            <p:ph type="body" idx="1"/>
          </p:nvPr>
        </p:nvSpPr>
        <p:spPr/>
        <p:txBody>
          <a:bodyPr>
            <a:normAutofit/>
          </a:bodyPr>
          <a:lstStyle/>
          <a:p>
            <a:r>
              <a:rPr lang="en-US" dirty="0" smtClean="0"/>
              <a:t>Thank you very much Lamar.  I would like to now introduce Mr. Terone Harris and Mr. Andy </a:t>
            </a:r>
            <a:r>
              <a:rPr lang="en-US" dirty="0" err="1" smtClean="0"/>
              <a:t>Brasselton</a:t>
            </a:r>
            <a:r>
              <a:rPr lang="en-US" dirty="0" smtClean="0"/>
              <a:t>, </a:t>
            </a:r>
            <a:r>
              <a:rPr lang="en-US" b="1" dirty="0" smtClean="0"/>
              <a:t>who are here representing a new statewide supplier</a:t>
            </a:r>
            <a:r>
              <a:rPr lang="en-US" dirty="0" smtClean="0"/>
              <a:t>, </a:t>
            </a:r>
            <a:r>
              <a:rPr lang="en-US" b="1" dirty="0" smtClean="0"/>
              <a:t>OFFICEMAX</a:t>
            </a:r>
            <a:r>
              <a:rPr lang="en-US" dirty="0" smtClean="0"/>
              <a:t>, our awarded supplier for </a:t>
            </a:r>
            <a:r>
              <a:rPr lang="en-US" b="1" dirty="0" smtClean="0"/>
              <a:t>General Office Supplies</a:t>
            </a:r>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568AE0F9-809E-4CF0-91B9-0A76C5166D59}" type="slidenum">
              <a:rPr lang="en-US" smtClean="0"/>
              <a:pPr>
                <a:defRPr/>
              </a:pPr>
              <a:t>14</a:t>
            </a:fld>
            <a:endParaRPr lang="en-US"/>
          </a:p>
        </p:txBody>
      </p:sp>
    </p:spTree>
    <p:extLst>
      <p:ext uri="{BB962C8B-B14F-4D97-AF65-F5344CB8AC3E}">
        <p14:creationId xmlns:p14="http://schemas.microsoft.com/office/powerpoint/2010/main" val="5462037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p:spPr>
        <p:txBody>
          <a:bodyPr/>
          <a:lstStyle/>
          <a:p>
            <a:r>
              <a:rPr lang="en-US" smtClean="0">
                <a:latin typeface="Arial" charset="0"/>
                <a:cs typeface="Arial" charset="0"/>
              </a:rPr>
              <a:t>[Title of the course]</a:t>
            </a:r>
          </a:p>
        </p:txBody>
      </p:sp>
      <p:sp>
        <p:nvSpPr>
          <p:cNvPr id="28675" name="Rectangle 3"/>
          <p:cNvSpPr>
            <a:spLocks noGrp="1" noChangeArrowheads="1"/>
          </p:cNvSpPr>
          <p:nvPr>
            <p:ph type="dt" sz="quarter" idx="1"/>
          </p:nvPr>
        </p:nvSpPr>
        <p:spPr>
          <a:noFill/>
        </p:spPr>
        <p:txBody>
          <a:bodyPr/>
          <a:lstStyle/>
          <a:p>
            <a:fld id="{4E5D92CF-B278-496A-9753-C2F97598C7E4}" type="datetime5">
              <a:rPr lang="en-US" smtClean="0">
                <a:latin typeface="Arial" charset="0"/>
                <a:cs typeface="Arial" charset="0"/>
              </a:rPr>
              <a:pPr/>
              <a:t>23-Mar-15</a:t>
            </a:fld>
            <a:endParaRPr lang="en-US" smtClean="0">
              <a:latin typeface="Arial" charset="0"/>
              <a:cs typeface="Arial" charset="0"/>
            </a:endParaRPr>
          </a:p>
        </p:txBody>
      </p:sp>
      <p:sp>
        <p:nvSpPr>
          <p:cNvPr id="28676" name="Rectangle 6"/>
          <p:cNvSpPr>
            <a:spLocks noGrp="1" noChangeArrowheads="1"/>
          </p:cNvSpPr>
          <p:nvPr>
            <p:ph type="ftr" sz="quarter" idx="4"/>
          </p:nvPr>
        </p:nvSpPr>
        <p:spPr>
          <a:noFill/>
        </p:spPr>
        <p:txBody>
          <a:bodyPr/>
          <a:lstStyle/>
          <a:p>
            <a:r>
              <a:rPr lang="en-US" smtClean="0">
                <a:latin typeface="Arial" charset="0"/>
                <a:cs typeface="Arial" charset="0"/>
              </a:rPr>
              <a:t>Copyright © 2004-2005 NameOfTheOrganization. All rights reserved.</a:t>
            </a:r>
          </a:p>
        </p:txBody>
      </p:sp>
      <p:sp>
        <p:nvSpPr>
          <p:cNvPr id="28677" name="Rectangle 7"/>
          <p:cNvSpPr>
            <a:spLocks noGrp="1" noChangeArrowheads="1"/>
          </p:cNvSpPr>
          <p:nvPr>
            <p:ph type="sldNum" sz="quarter" idx="5"/>
          </p:nvPr>
        </p:nvSpPr>
        <p:spPr>
          <a:noFill/>
        </p:spPr>
        <p:txBody>
          <a:bodyPr/>
          <a:lstStyle/>
          <a:p>
            <a:fld id="{5DF66CD6-7E11-42FD-9EEF-A11FF14ACEB3}" type="slidenum">
              <a:rPr lang="en-US" smtClean="0">
                <a:latin typeface="Arial" charset="0"/>
                <a:cs typeface="Arial" charset="0"/>
              </a:rPr>
              <a:pPr/>
              <a:t>15</a:t>
            </a:fld>
            <a:endParaRPr lang="en-US" smtClean="0">
              <a:latin typeface="Arial" charset="0"/>
              <a:cs typeface="Arial" charset="0"/>
            </a:endParaRPr>
          </a:p>
        </p:txBody>
      </p:sp>
      <p:sp>
        <p:nvSpPr>
          <p:cNvPr id="28678" name="Rectangle 2"/>
          <p:cNvSpPr>
            <a:spLocks noGrp="1" noRot="1" noChangeAspect="1" noChangeArrowheads="1" noTextEdit="1"/>
          </p:cNvSpPr>
          <p:nvPr>
            <p:ph type="sldImg"/>
          </p:nvPr>
        </p:nvSpPr>
        <p:spPr>
          <a:xfrm>
            <a:off x="1168400" y="693738"/>
            <a:ext cx="4614863" cy="3462337"/>
          </a:xfrm>
          <a:ln/>
        </p:spPr>
      </p:sp>
      <p:sp>
        <p:nvSpPr>
          <p:cNvPr id="28679" name="Rectangle 3"/>
          <p:cNvSpPr>
            <a:spLocks noGrp="1" noChangeArrowheads="1"/>
          </p:cNvSpPr>
          <p:nvPr>
            <p:ph type="body" idx="1"/>
          </p:nvPr>
        </p:nvSpPr>
        <p:spPr>
          <a:xfrm>
            <a:off x="1004109" y="4387767"/>
            <a:ext cx="5251903" cy="4155919"/>
          </a:xfrm>
          <a:noFill/>
          <a:ln/>
        </p:spPr>
        <p:txBody>
          <a:bodyPr/>
          <a:lstStyle/>
          <a:p>
            <a:pPr eaLnBrk="1" hangingPunct="1"/>
            <a:endParaRPr lang="en-US" dirty="0" smtClean="0">
              <a:latin typeface="Arial" charset="0"/>
              <a:cs typeface="Arial" charset="0"/>
            </a:endParaRPr>
          </a:p>
        </p:txBody>
      </p:sp>
    </p:spTree>
    <p:extLst>
      <p:ext uri="{BB962C8B-B14F-4D97-AF65-F5344CB8AC3E}">
        <p14:creationId xmlns:p14="http://schemas.microsoft.com/office/powerpoint/2010/main" val="2305646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BDF119AD-5E20-46D0-8B8D-789862BC596D}" type="slidenum">
              <a:rPr lang="en-US" smtClean="0">
                <a:latin typeface="Arial" charset="0"/>
                <a:cs typeface="Arial" charset="0"/>
              </a:rPr>
              <a:pPr/>
              <a:t>16</a:t>
            </a:fld>
            <a:endParaRPr lang="en-US" smtClean="0">
              <a:latin typeface="Arial" charset="0"/>
              <a:cs typeface="Arial" charset="0"/>
            </a:endParaRPr>
          </a:p>
        </p:txBody>
      </p:sp>
      <p:sp>
        <p:nvSpPr>
          <p:cNvPr id="29699" name="Rectangle 2"/>
          <p:cNvSpPr>
            <a:spLocks noGrp="1" noRot="1" noChangeAspect="1" noChangeArrowheads="1" noTextEdit="1"/>
          </p:cNvSpPr>
          <p:nvPr>
            <p:ph type="sldImg"/>
          </p:nvPr>
        </p:nvSpPr>
        <p:spPr>
          <a:xfrm>
            <a:off x="1168400" y="693738"/>
            <a:ext cx="4614863" cy="3462337"/>
          </a:xfrm>
          <a:ln/>
        </p:spPr>
      </p:sp>
      <p:sp>
        <p:nvSpPr>
          <p:cNvPr id="29700" name="Rectangle 3"/>
          <p:cNvSpPr>
            <a:spLocks noGrp="1" noChangeArrowheads="1"/>
          </p:cNvSpPr>
          <p:nvPr>
            <p:ph type="body" idx="1"/>
          </p:nvPr>
        </p:nvSpPr>
        <p:spPr>
          <a:noFill/>
          <a:ln/>
        </p:spPr>
        <p:txBody>
          <a:bodyPr/>
          <a:lstStyle/>
          <a:p>
            <a:pPr lvl="1" eaLnBrk="1" hangingPunct="1"/>
            <a:endParaRPr lang="en-US" dirty="0" smtClean="0">
              <a:latin typeface="Arial" charset="0"/>
              <a:cs typeface="Arial" charset="0"/>
            </a:endParaRPr>
          </a:p>
        </p:txBody>
      </p:sp>
    </p:spTree>
    <p:extLst>
      <p:ext uri="{BB962C8B-B14F-4D97-AF65-F5344CB8AC3E}">
        <p14:creationId xmlns:p14="http://schemas.microsoft.com/office/powerpoint/2010/main" val="1103639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smtClean="0">
                <a:latin typeface="Arial" charset="0"/>
                <a:cs typeface="Arial" charset="0"/>
              </a:rPr>
              <a:t>[Title of the course]</a:t>
            </a:r>
          </a:p>
        </p:txBody>
      </p:sp>
      <p:sp>
        <p:nvSpPr>
          <p:cNvPr id="19459" name="Rectangle 3"/>
          <p:cNvSpPr>
            <a:spLocks noGrp="1" noChangeArrowheads="1"/>
          </p:cNvSpPr>
          <p:nvPr>
            <p:ph type="dt" sz="quarter" idx="1"/>
          </p:nvPr>
        </p:nvSpPr>
        <p:spPr>
          <a:noFill/>
        </p:spPr>
        <p:txBody>
          <a:bodyPr/>
          <a:lstStyle/>
          <a:p>
            <a:fld id="{7A0EE7C9-8139-47FB-A4CB-BCBAE84FE6D9}" type="datetime5">
              <a:rPr lang="en-US" smtClean="0">
                <a:latin typeface="Arial" charset="0"/>
                <a:cs typeface="Arial" charset="0"/>
              </a:rPr>
              <a:pPr/>
              <a:t>23-Mar-15</a:t>
            </a:fld>
            <a:endParaRPr lang="en-US" smtClean="0">
              <a:latin typeface="Arial" charset="0"/>
              <a:cs typeface="Arial" charset="0"/>
            </a:endParaRPr>
          </a:p>
        </p:txBody>
      </p:sp>
      <p:sp>
        <p:nvSpPr>
          <p:cNvPr id="19460" name="Rectangle 6"/>
          <p:cNvSpPr>
            <a:spLocks noGrp="1" noChangeArrowheads="1"/>
          </p:cNvSpPr>
          <p:nvPr>
            <p:ph type="ftr" sz="quarter" idx="4"/>
          </p:nvPr>
        </p:nvSpPr>
        <p:spPr>
          <a:noFill/>
        </p:spPr>
        <p:txBody>
          <a:bodyPr/>
          <a:lstStyle/>
          <a:p>
            <a:r>
              <a:rPr lang="en-US" smtClean="0">
                <a:latin typeface="Arial" charset="0"/>
                <a:cs typeface="Arial" charset="0"/>
              </a:rPr>
              <a:t>Copyright © 2004-2005 NameOfTheOrganization. All rights reserved.</a:t>
            </a:r>
          </a:p>
        </p:txBody>
      </p:sp>
      <p:sp>
        <p:nvSpPr>
          <p:cNvPr id="19461" name="Rectangle 7"/>
          <p:cNvSpPr>
            <a:spLocks noGrp="1" noChangeArrowheads="1"/>
          </p:cNvSpPr>
          <p:nvPr>
            <p:ph type="sldNum" sz="quarter" idx="5"/>
          </p:nvPr>
        </p:nvSpPr>
        <p:spPr>
          <a:noFill/>
        </p:spPr>
        <p:txBody>
          <a:bodyPr/>
          <a:lstStyle/>
          <a:p>
            <a:fld id="{BDE62DF1-9CDB-47CD-B855-EBA1368EF746}" type="slidenum">
              <a:rPr lang="en-US" smtClean="0">
                <a:latin typeface="Arial" charset="0"/>
                <a:cs typeface="Arial" charset="0"/>
              </a:rPr>
              <a:pPr/>
              <a:t>2</a:t>
            </a:fld>
            <a:endParaRPr lang="en-US" smtClean="0">
              <a:latin typeface="Arial" charset="0"/>
              <a:cs typeface="Arial" charset="0"/>
            </a:endParaRPr>
          </a:p>
        </p:txBody>
      </p:sp>
      <p:sp>
        <p:nvSpPr>
          <p:cNvPr id="19462" name="Rectangle 2"/>
          <p:cNvSpPr>
            <a:spLocks noGrp="1" noRot="1" noChangeAspect="1" noChangeArrowheads="1" noTextEdit="1"/>
          </p:cNvSpPr>
          <p:nvPr>
            <p:ph type="sldImg"/>
          </p:nvPr>
        </p:nvSpPr>
        <p:spPr>
          <a:xfrm>
            <a:off x="1168400" y="693738"/>
            <a:ext cx="4614863" cy="3462337"/>
          </a:xfrm>
          <a:ln/>
        </p:spPr>
      </p:sp>
      <p:sp>
        <p:nvSpPr>
          <p:cNvPr id="19463" name="Rectangle 3"/>
          <p:cNvSpPr>
            <a:spLocks noGrp="1" noChangeArrowheads="1"/>
          </p:cNvSpPr>
          <p:nvPr>
            <p:ph type="body" idx="1"/>
          </p:nvPr>
        </p:nvSpPr>
        <p:spPr>
          <a:xfrm>
            <a:off x="1004109" y="4387767"/>
            <a:ext cx="5251903" cy="4155919"/>
          </a:xfrm>
          <a:noFill/>
          <a:ln/>
        </p:spPr>
        <p:txBody>
          <a:bodyPr/>
          <a:lstStyle/>
          <a:p>
            <a:pPr eaLnBrk="1" hangingPunct="1"/>
            <a:endParaRPr lang="en-US" dirty="0" smtClean="0">
              <a:latin typeface="Arial" charset="0"/>
              <a:cs typeface="Arial" charset="0"/>
            </a:endParaRPr>
          </a:p>
        </p:txBody>
      </p:sp>
    </p:spTree>
    <p:extLst>
      <p:ext uri="{BB962C8B-B14F-4D97-AF65-F5344CB8AC3E}">
        <p14:creationId xmlns:p14="http://schemas.microsoft.com/office/powerpoint/2010/main" val="32461595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smtClean="0">
                <a:latin typeface="Arial" charset="0"/>
                <a:cs typeface="Arial" charset="0"/>
              </a:rPr>
              <a:t>[Title of the course]</a:t>
            </a:r>
          </a:p>
        </p:txBody>
      </p:sp>
      <p:sp>
        <p:nvSpPr>
          <p:cNvPr id="20483" name="Rectangle 3"/>
          <p:cNvSpPr>
            <a:spLocks noGrp="1" noChangeArrowheads="1"/>
          </p:cNvSpPr>
          <p:nvPr>
            <p:ph type="dt" sz="quarter" idx="1"/>
          </p:nvPr>
        </p:nvSpPr>
        <p:spPr>
          <a:noFill/>
        </p:spPr>
        <p:txBody>
          <a:bodyPr/>
          <a:lstStyle/>
          <a:p>
            <a:fld id="{C176BA52-11AF-4B56-9FEF-D1528C92E8CC}" type="datetime5">
              <a:rPr lang="en-US" smtClean="0">
                <a:latin typeface="Arial" charset="0"/>
                <a:cs typeface="Arial" charset="0"/>
              </a:rPr>
              <a:pPr/>
              <a:t>23-Mar-15</a:t>
            </a:fld>
            <a:endParaRPr lang="en-US" smtClean="0">
              <a:latin typeface="Arial" charset="0"/>
              <a:cs typeface="Arial" charset="0"/>
            </a:endParaRPr>
          </a:p>
        </p:txBody>
      </p:sp>
      <p:sp>
        <p:nvSpPr>
          <p:cNvPr id="20484" name="Rectangle 6"/>
          <p:cNvSpPr>
            <a:spLocks noGrp="1" noChangeArrowheads="1"/>
          </p:cNvSpPr>
          <p:nvPr>
            <p:ph type="ftr" sz="quarter" idx="4"/>
          </p:nvPr>
        </p:nvSpPr>
        <p:spPr>
          <a:noFill/>
        </p:spPr>
        <p:txBody>
          <a:bodyPr/>
          <a:lstStyle/>
          <a:p>
            <a:r>
              <a:rPr lang="en-US" smtClean="0">
                <a:latin typeface="Arial" charset="0"/>
                <a:cs typeface="Arial" charset="0"/>
              </a:rPr>
              <a:t>Copyright © 2004-2005 NameOfTheOrganization. All rights reserved.</a:t>
            </a:r>
          </a:p>
        </p:txBody>
      </p:sp>
      <p:sp>
        <p:nvSpPr>
          <p:cNvPr id="20485" name="Rectangle 7"/>
          <p:cNvSpPr>
            <a:spLocks noGrp="1" noChangeArrowheads="1"/>
          </p:cNvSpPr>
          <p:nvPr>
            <p:ph type="sldNum" sz="quarter" idx="5"/>
          </p:nvPr>
        </p:nvSpPr>
        <p:spPr>
          <a:noFill/>
        </p:spPr>
        <p:txBody>
          <a:bodyPr/>
          <a:lstStyle/>
          <a:p>
            <a:fld id="{B57F4F75-DF2D-4176-8DC7-5D684ED913FF}" type="slidenum">
              <a:rPr lang="en-US" smtClean="0">
                <a:latin typeface="Arial" charset="0"/>
                <a:cs typeface="Arial" charset="0"/>
              </a:rPr>
              <a:pPr/>
              <a:t>4</a:t>
            </a:fld>
            <a:endParaRPr lang="en-US" smtClean="0">
              <a:latin typeface="Arial" charset="0"/>
              <a:cs typeface="Arial" charset="0"/>
            </a:endParaRPr>
          </a:p>
        </p:txBody>
      </p:sp>
      <p:sp>
        <p:nvSpPr>
          <p:cNvPr id="20486" name="Rectangle 2"/>
          <p:cNvSpPr>
            <a:spLocks noGrp="1" noRot="1" noChangeAspect="1" noChangeArrowheads="1" noTextEdit="1"/>
          </p:cNvSpPr>
          <p:nvPr>
            <p:ph type="sldImg"/>
          </p:nvPr>
        </p:nvSpPr>
        <p:spPr>
          <a:xfrm>
            <a:off x="1168400" y="693738"/>
            <a:ext cx="4614863" cy="3462337"/>
          </a:xfrm>
          <a:ln/>
        </p:spPr>
      </p:sp>
      <p:sp>
        <p:nvSpPr>
          <p:cNvPr id="20487" name="Rectangle 3"/>
          <p:cNvSpPr>
            <a:spLocks noGrp="1" noChangeArrowheads="1"/>
          </p:cNvSpPr>
          <p:nvPr>
            <p:ph type="body" idx="1"/>
          </p:nvPr>
        </p:nvSpPr>
        <p:spPr>
          <a:xfrm>
            <a:off x="1004109" y="4387767"/>
            <a:ext cx="5251903" cy="4155919"/>
          </a:xfrm>
          <a:noFill/>
          <a:ln/>
        </p:spPr>
        <p:txBody>
          <a:bodyPr/>
          <a:lstStyle/>
          <a:p>
            <a:pPr eaLnBrk="1" hangingPunct="1">
              <a:buFontTx/>
              <a:buNone/>
            </a:pPr>
            <a:r>
              <a:rPr lang="en-US" dirty="0" smtClean="0">
                <a:latin typeface="Arial" charset="0"/>
                <a:cs typeface="Arial" charset="0"/>
              </a:rPr>
              <a:t>What is the purpose of this informational webinar?  This session is designed to………,</a:t>
            </a:r>
          </a:p>
        </p:txBody>
      </p:sp>
    </p:spTree>
    <p:extLst>
      <p:ext uri="{BB962C8B-B14F-4D97-AF65-F5344CB8AC3E}">
        <p14:creationId xmlns:p14="http://schemas.microsoft.com/office/powerpoint/2010/main" val="523708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p>
            <a:r>
              <a:rPr lang="en-US" smtClean="0">
                <a:latin typeface="Arial" charset="0"/>
                <a:cs typeface="Arial" charset="0"/>
              </a:rPr>
              <a:t>[Title of the course]</a:t>
            </a:r>
          </a:p>
        </p:txBody>
      </p:sp>
      <p:sp>
        <p:nvSpPr>
          <p:cNvPr id="21507" name="Rectangle 3"/>
          <p:cNvSpPr>
            <a:spLocks noGrp="1" noChangeArrowheads="1"/>
          </p:cNvSpPr>
          <p:nvPr>
            <p:ph type="dt" sz="quarter" idx="1"/>
          </p:nvPr>
        </p:nvSpPr>
        <p:spPr>
          <a:noFill/>
        </p:spPr>
        <p:txBody>
          <a:bodyPr/>
          <a:lstStyle/>
          <a:p>
            <a:fld id="{4AEFE637-C1A5-4B77-924A-FFF9420499E3}" type="datetime5">
              <a:rPr lang="en-US" smtClean="0">
                <a:latin typeface="Arial" charset="0"/>
                <a:cs typeface="Arial" charset="0"/>
              </a:rPr>
              <a:pPr/>
              <a:t>23-Mar-15</a:t>
            </a:fld>
            <a:endParaRPr lang="en-US" smtClean="0">
              <a:latin typeface="Arial" charset="0"/>
              <a:cs typeface="Arial" charset="0"/>
            </a:endParaRPr>
          </a:p>
        </p:txBody>
      </p:sp>
      <p:sp>
        <p:nvSpPr>
          <p:cNvPr id="21508" name="Rectangle 6"/>
          <p:cNvSpPr>
            <a:spLocks noGrp="1" noChangeArrowheads="1"/>
          </p:cNvSpPr>
          <p:nvPr>
            <p:ph type="ftr" sz="quarter" idx="4"/>
          </p:nvPr>
        </p:nvSpPr>
        <p:spPr>
          <a:noFill/>
        </p:spPr>
        <p:txBody>
          <a:bodyPr/>
          <a:lstStyle/>
          <a:p>
            <a:r>
              <a:rPr lang="en-US" smtClean="0">
                <a:latin typeface="Arial" charset="0"/>
                <a:cs typeface="Arial" charset="0"/>
              </a:rPr>
              <a:t>Copyright © 2004-2005 NameOfTheOrganization. All rights reserved.</a:t>
            </a:r>
          </a:p>
        </p:txBody>
      </p:sp>
      <p:sp>
        <p:nvSpPr>
          <p:cNvPr id="21509" name="Rectangle 7"/>
          <p:cNvSpPr>
            <a:spLocks noGrp="1" noChangeArrowheads="1"/>
          </p:cNvSpPr>
          <p:nvPr>
            <p:ph type="sldNum" sz="quarter" idx="5"/>
          </p:nvPr>
        </p:nvSpPr>
        <p:spPr>
          <a:noFill/>
        </p:spPr>
        <p:txBody>
          <a:bodyPr/>
          <a:lstStyle/>
          <a:p>
            <a:fld id="{D4B7605A-FFB9-422B-A6A5-BF73299AB685}" type="slidenum">
              <a:rPr lang="en-US" smtClean="0">
                <a:latin typeface="Arial" charset="0"/>
                <a:cs typeface="Arial" charset="0"/>
              </a:rPr>
              <a:pPr/>
              <a:t>5</a:t>
            </a:fld>
            <a:endParaRPr lang="en-US" smtClean="0">
              <a:latin typeface="Arial" charset="0"/>
              <a:cs typeface="Arial" charset="0"/>
            </a:endParaRPr>
          </a:p>
        </p:txBody>
      </p:sp>
      <p:sp>
        <p:nvSpPr>
          <p:cNvPr id="21510" name="Rectangle 2"/>
          <p:cNvSpPr>
            <a:spLocks noGrp="1" noRot="1" noChangeAspect="1" noChangeArrowheads="1" noTextEdit="1"/>
          </p:cNvSpPr>
          <p:nvPr>
            <p:ph type="sldImg"/>
          </p:nvPr>
        </p:nvSpPr>
        <p:spPr>
          <a:xfrm>
            <a:off x="1168400" y="693738"/>
            <a:ext cx="4614863" cy="3462337"/>
          </a:xfrm>
          <a:ln/>
        </p:spPr>
      </p:sp>
      <p:sp>
        <p:nvSpPr>
          <p:cNvPr id="21511" name="Rectangle 3"/>
          <p:cNvSpPr>
            <a:spLocks noGrp="1" noChangeArrowheads="1"/>
          </p:cNvSpPr>
          <p:nvPr>
            <p:ph type="body" idx="1"/>
          </p:nvPr>
        </p:nvSpPr>
        <p:spPr>
          <a:xfrm>
            <a:off x="1004110" y="4387767"/>
            <a:ext cx="5096092" cy="4155919"/>
          </a:xfrm>
          <a:noFill/>
          <a:ln/>
        </p:spPr>
        <p:txBody>
          <a:bodyPr/>
          <a:lstStyle/>
          <a:p>
            <a:pPr eaLnBrk="1" hangingPunct="1"/>
            <a:r>
              <a:rPr lang="en-US" b="1" dirty="0" smtClean="0">
                <a:latin typeface="Arial" charset="0"/>
                <a:cs typeface="Arial" charset="0"/>
              </a:rPr>
              <a:t>This contract can be best described as a “Preferred</a:t>
            </a:r>
            <a:r>
              <a:rPr lang="en-US" b="1" baseline="0" dirty="0" smtClean="0">
                <a:latin typeface="Arial" charset="0"/>
                <a:cs typeface="Arial" charset="0"/>
              </a:rPr>
              <a:t> Convenience” contract.  Your DOAS procurement team has worked extremely hard to conduct a solid competitive solicitation for this category which has resulted in </a:t>
            </a:r>
            <a:r>
              <a:rPr lang="en-US" sz="1600" b="1" dirty="0" smtClean="0">
                <a:latin typeface="Arial" charset="0"/>
                <a:cs typeface="Arial" charset="0"/>
              </a:rPr>
              <a:t>very deep discounts </a:t>
            </a:r>
            <a:r>
              <a:rPr lang="en-US" b="1" baseline="0" dirty="0" smtClean="0">
                <a:latin typeface="Arial" charset="0"/>
                <a:cs typeface="Arial" charset="0"/>
              </a:rPr>
              <a:t>on a market basket of </a:t>
            </a:r>
            <a:r>
              <a:rPr lang="en-US" b="1" dirty="0" smtClean="0">
                <a:latin typeface="Arial" charset="0"/>
                <a:cs typeface="Arial" charset="0"/>
              </a:rPr>
              <a:t>approximately 900 </a:t>
            </a:r>
            <a:r>
              <a:rPr lang="en-US" b="1" baseline="0" dirty="0" smtClean="0">
                <a:latin typeface="Arial" charset="0"/>
                <a:cs typeface="Arial" charset="0"/>
              </a:rPr>
              <a:t>Core Items, used most frequently throughout the State, as well as very deep % discounts off the catalog list price for thousands of additional </a:t>
            </a:r>
            <a:r>
              <a:rPr lang="en-US" b="1" u="sng" baseline="0" dirty="0" smtClean="0">
                <a:latin typeface="Arial" charset="0"/>
                <a:cs typeface="Arial" charset="0"/>
              </a:rPr>
              <a:t>Non-Core Items</a:t>
            </a:r>
            <a:r>
              <a:rPr lang="en-US" b="1" baseline="0" dirty="0" smtClean="0">
                <a:latin typeface="Arial" charset="0"/>
                <a:cs typeface="Arial" charset="0"/>
              </a:rPr>
              <a:t>.   If you consider the full Core market-basket,</a:t>
            </a:r>
            <a:r>
              <a:rPr lang="en-US" b="1" dirty="0" smtClean="0">
                <a:latin typeface="Arial" charset="0"/>
                <a:cs typeface="Arial" charset="0"/>
              </a:rPr>
              <a:t> </a:t>
            </a:r>
            <a:r>
              <a:rPr lang="en-US" b="1" baseline="0" dirty="0" smtClean="0">
                <a:latin typeface="Arial" charset="0"/>
                <a:cs typeface="Arial" charset="0"/>
              </a:rPr>
              <a:t>you will see the awesome leverage of State spend which served as the solid foundation for our negotiating such favorable pricing – pricing which would be very difficult to compete with independent of this contract.   </a:t>
            </a:r>
            <a:endParaRPr lang="en-US" dirty="0" smtClean="0">
              <a:latin typeface="Arial" charset="0"/>
              <a:cs typeface="Arial" charset="0"/>
            </a:endParaRPr>
          </a:p>
        </p:txBody>
      </p:sp>
    </p:spTree>
    <p:extLst>
      <p:ext uri="{BB962C8B-B14F-4D97-AF65-F5344CB8AC3E}">
        <p14:creationId xmlns:p14="http://schemas.microsoft.com/office/powerpoint/2010/main" val="3546145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txBox="1">
            <a:spLocks noGrp="1" noChangeArrowheads="1"/>
          </p:cNvSpPr>
          <p:nvPr/>
        </p:nvSpPr>
        <p:spPr bwMode="auto">
          <a:xfrm>
            <a:off x="2316692" y="0"/>
            <a:ext cx="4633383" cy="462120"/>
          </a:xfrm>
          <a:prstGeom prst="rect">
            <a:avLst/>
          </a:prstGeom>
          <a:noFill/>
          <a:ln w="9525">
            <a:noFill/>
            <a:miter lim="800000"/>
            <a:headEnd/>
            <a:tailEnd/>
          </a:ln>
        </p:spPr>
        <p:txBody>
          <a:bodyPr lIns="91762" tIns="45881" rIns="91762" bIns="45881"/>
          <a:lstStyle/>
          <a:p>
            <a:pPr algn="r" defTabSz="917088"/>
            <a:r>
              <a:rPr lang="en-US" sz="900" dirty="0">
                <a:solidFill>
                  <a:srgbClr val="5F5F5F"/>
                </a:solidFill>
              </a:rPr>
              <a:t>[Title of the course]</a:t>
            </a:r>
          </a:p>
        </p:txBody>
      </p:sp>
      <p:sp>
        <p:nvSpPr>
          <p:cNvPr id="22531" name="Rectangle 3"/>
          <p:cNvSpPr txBox="1">
            <a:spLocks noGrp="1" noChangeArrowheads="1"/>
          </p:cNvSpPr>
          <p:nvPr/>
        </p:nvSpPr>
        <p:spPr bwMode="auto">
          <a:xfrm>
            <a:off x="0" y="0"/>
            <a:ext cx="2085338" cy="462120"/>
          </a:xfrm>
          <a:prstGeom prst="rect">
            <a:avLst/>
          </a:prstGeom>
          <a:noFill/>
          <a:ln w="9525">
            <a:noFill/>
            <a:miter lim="800000"/>
            <a:headEnd/>
            <a:tailEnd/>
          </a:ln>
        </p:spPr>
        <p:txBody>
          <a:bodyPr lIns="91762" tIns="45881" rIns="91762" bIns="45881"/>
          <a:lstStyle/>
          <a:p>
            <a:pPr defTabSz="917088"/>
            <a:fld id="{4C108056-1450-4444-87F3-FBE6C22B06A5}" type="datetime5">
              <a:rPr lang="en-US" sz="900">
                <a:solidFill>
                  <a:srgbClr val="5F5F5F"/>
                </a:solidFill>
              </a:rPr>
              <a:pPr defTabSz="917088"/>
              <a:t>23-Mar-15</a:t>
            </a:fld>
            <a:endParaRPr lang="en-US" sz="900" dirty="0">
              <a:solidFill>
                <a:srgbClr val="5F5F5F"/>
              </a:solidFill>
            </a:endParaRPr>
          </a:p>
        </p:txBody>
      </p:sp>
      <p:sp>
        <p:nvSpPr>
          <p:cNvPr id="22532" name="Rectangle 6"/>
          <p:cNvSpPr txBox="1">
            <a:spLocks noGrp="1" noChangeArrowheads="1"/>
          </p:cNvSpPr>
          <p:nvPr/>
        </p:nvSpPr>
        <p:spPr bwMode="auto">
          <a:xfrm>
            <a:off x="0" y="8772378"/>
            <a:ext cx="5714612" cy="462120"/>
          </a:xfrm>
          <a:prstGeom prst="rect">
            <a:avLst/>
          </a:prstGeom>
          <a:noFill/>
          <a:ln w="9525">
            <a:noFill/>
            <a:miter lim="800000"/>
            <a:headEnd/>
            <a:tailEnd/>
          </a:ln>
        </p:spPr>
        <p:txBody>
          <a:bodyPr lIns="91762" tIns="45881" rIns="91762" bIns="45881" anchor="b"/>
          <a:lstStyle/>
          <a:p>
            <a:pPr defTabSz="917088"/>
            <a:r>
              <a:rPr lang="en-US" sz="900" dirty="0">
                <a:solidFill>
                  <a:srgbClr val="5F5F5F"/>
                </a:solidFill>
              </a:rPr>
              <a:t>Copyright © 2004-2005 </a:t>
            </a:r>
            <a:r>
              <a:rPr lang="en-US" sz="900" dirty="0" err="1">
                <a:solidFill>
                  <a:srgbClr val="5F5F5F"/>
                </a:solidFill>
              </a:rPr>
              <a:t>NameOfTheOrganization</a:t>
            </a:r>
            <a:r>
              <a:rPr lang="en-US" sz="900" dirty="0">
                <a:solidFill>
                  <a:srgbClr val="5F5F5F"/>
                </a:solidFill>
              </a:rPr>
              <a:t>. All rights reserved.</a:t>
            </a:r>
          </a:p>
        </p:txBody>
      </p:sp>
      <p:sp>
        <p:nvSpPr>
          <p:cNvPr id="22533" name="Rectangle 7"/>
          <p:cNvSpPr txBox="1">
            <a:spLocks noGrp="1" noChangeArrowheads="1"/>
          </p:cNvSpPr>
          <p:nvPr/>
        </p:nvSpPr>
        <p:spPr bwMode="auto">
          <a:xfrm>
            <a:off x="6487366" y="8772378"/>
            <a:ext cx="461135" cy="462120"/>
          </a:xfrm>
          <a:prstGeom prst="rect">
            <a:avLst/>
          </a:prstGeom>
          <a:noFill/>
          <a:ln w="9525">
            <a:noFill/>
            <a:miter lim="800000"/>
            <a:headEnd/>
            <a:tailEnd/>
          </a:ln>
        </p:spPr>
        <p:txBody>
          <a:bodyPr lIns="91762" tIns="45881" rIns="91762" bIns="45881" anchor="b"/>
          <a:lstStyle/>
          <a:p>
            <a:pPr algn="r" defTabSz="917088"/>
            <a:fld id="{E9DD5018-0AD7-49DF-A85A-5CE4C502574A}" type="slidenum">
              <a:rPr lang="en-US" sz="900">
                <a:solidFill>
                  <a:srgbClr val="5F5F5F"/>
                </a:solidFill>
              </a:rPr>
              <a:pPr algn="r" defTabSz="917088"/>
              <a:t>6</a:t>
            </a:fld>
            <a:endParaRPr lang="en-US" sz="900" dirty="0">
              <a:solidFill>
                <a:srgbClr val="5F5F5F"/>
              </a:solidFill>
            </a:endParaRPr>
          </a:p>
        </p:txBody>
      </p:sp>
      <p:sp>
        <p:nvSpPr>
          <p:cNvPr id="22534" name="Rectangle 2"/>
          <p:cNvSpPr>
            <a:spLocks noGrp="1" noRot="1" noChangeAspect="1" noChangeArrowheads="1" noTextEdit="1"/>
          </p:cNvSpPr>
          <p:nvPr>
            <p:ph type="sldImg"/>
          </p:nvPr>
        </p:nvSpPr>
        <p:spPr>
          <a:xfrm>
            <a:off x="1168400" y="693738"/>
            <a:ext cx="4614863" cy="3462337"/>
          </a:xfrm>
          <a:ln/>
        </p:spPr>
      </p:sp>
      <p:sp>
        <p:nvSpPr>
          <p:cNvPr id="22535" name="Rectangle 3"/>
          <p:cNvSpPr>
            <a:spLocks noGrp="1" noChangeArrowheads="1"/>
          </p:cNvSpPr>
          <p:nvPr>
            <p:ph type="body" idx="1"/>
          </p:nvPr>
        </p:nvSpPr>
        <p:spPr>
          <a:xfrm>
            <a:off x="1004109" y="4387767"/>
            <a:ext cx="5251903" cy="4155919"/>
          </a:xfrm>
          <a:noFill/>
          <a:ln/>
        </p:spPr>
        <p:txBody>
          <a:bodyPr/>
          <a:lstStyle/>
          <a:p>
            <a:pPr eaLnBrk="1" hangingPunct="1"/>
            <a:r>
              <a:rPr lang="en-US" dirty="0" smtClean="0">
                <a:latin typeface="Arial" charset="0"/>
                <a:cs typeface="Arial" charset="0"/>
              </a:rPr>
              <a:t>Again, resulting from a very competitive bidding environment, DOAS awarded statewide contracts to </a:t>
            </a:r>
            <a:r>
              <a:rPr lang="en-US" b="1" dirty="0" smtClean="0">
                <a:latin typeface="Arial" charset="0"/>
                <a:cs typeface="Arial" charset="0"/>
              </a:rPr>
              <a:t>STAPLES</a:t>
            </a:r>
            <a:r>
              <a:rPr lang="en-US" dirty="0" smtClean="0">
                <a:latin typeface="Arial" charset="0"/>
                <a:cs typeface="Arial" charset="0"/>
              </a:rPr>
              <a:t> for Paper and Toner Items, and to </a:t>
            </a:r>
            <a:r>
              <a:rPr lang="en-US" b="1" dirty="0" smtClean="0">
                <a:latin typeface="Arial" charset="0"/>
                <a:cs typeface="Arial" charset="0"/>
              </a:rPr>
              <a:t>OfficeMax</a:t>
            </a:r>
            <a:r>
              <a:rPr lang="en-US" dirty="0" smtClean="0">
                <a:latin typeface="Arial" charset="0"/>
                <a:cs typeface="Arial" charset="0"/>
              </a:rPr>
              <a:t> for General Office Supplies.  Please note that the definition of General Office Supplies is, by default,  “all other office supplies items that are either 1) Not Paper or Toner or 2) Products that are covered under another Statewide contract. Additionally, it is very important to note that each of these suppliers are contracted to provide only the AWARDED CATEGORY, under this contract:   STAPLES (PAPER &amp; TONER) and OFFICEMAX (GENERAL OFFICE SUPPLIES).   </a:t>
            </a:r>
          </a:p>
          <a:p>
            <a:pPr eaLnBrk="1" hangingPunct="1"/>
            <a:r>
              <a:rPr lang="en-US" baseline="0" dirty="0" smtClean="0">
                <a:latin typeface="Arial" charset="0"/>
                <a:cs typeface="Arial" charset="0"/>
              </a:rPr>
              <a:t>The projected “Go-Live” date for this</a:t>
            </a:r>
            <a:r>
              <a:rPr lang="en-US" dirty="0" smtClean="0">
                <a:latin typeface="Arial" charset="0"/>
                <a:cs typeface="Arial" charset="0"/>
              </a:rPr>
              <a:t> new contract is 06/18/2012</a:t>
            </a:r>
            <a:r>
              <a:rPr lang="en-US" baseline="0" dirty="0" smtClean="0">
                <a:latin typeface="Arial" charset="0"/>
                <a:cs typeface="Arial" charset="0"/>
              </a:rPr>
              <a:t>.  We are working with both suppliers, towards</a:t>
            </a:r>
            <a:r>
              <a:rPr lang="en-US" dirty="0" smtClean="0">
                <a:latin typeface="Arial" charset="0"/>
                <a:cs typeface="Arial" charset="0"/>
              </a:rPr>
              <a:t> this goal.  We will keep you all posted regarding the Go-Live date, as we proceed.    </a:t>
            </a:r>
          </a:p>
        </p:txBody>
      </p:sp>
    </p:spTree>
    <p:extLst>
      <p:ext uri="{BB962C8B-B14F-4D97-AF65-F5344CB8AC3E}">
        <p14:creationId xmlns:p14="http://schemas.microsoft.com/office/powerpoint/2010/main" val="2671129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p>
            <a:r>
              <a:rPr lang="en-US" smtClean="0">
                <a:latin typeface="Arial" charset="0"/>
                <a:cs typeface="Arial" charset="0"/>
              </a:rPr>
              <a:t>[Title of the course]</a:t>
            </a:r>
          </a:p>
        </p:txBody>
      </p:sp>
      <p:sp>
        <p:nvSpPr>
          <p:cNvPr id="23555" name="Rectangle 3"/>
          <p:cNvSpPr>
            <a:spLocks noGrp="1" noChangeArrowheads="1"/>
          </p:cNvSpPr>
          <p:nvPr>
            <p:ph type="dt" sz="quarter" idx="1"/>
          </p:nvPr>
        </p:nvSpPr>
        <p:spPr>
          <a:noFill/>
        </p:spPr>
        <p:txBody>
          <a:bodyPr/>
          <a:lstStyle/>
          <a:p>
            <a:fld id="{F9275AC7-CACE-4A25-BEF4-A3C2586A3F45}" type="datetime5">
              <a:rPr lang="en-US" smtClean="0">
                <a:latin typeface="Arial" charset="0"/>
                <a:cs typeface="Arial" charset="0"/>
              </a:rPr>
              <a:pPr/>
              <a:t>23-Mar-15</a:t>
            </a:fld>
            <a:endParaRPr lang="en-US" smtClean="0">
              <a:latin typeface="Arial" charset="0"/>
              <a:cs typeface="Arial" charset="0"/>
            </a:endParaRPr>
          </a:p>
        </p:txBody>
      </p:sp>
      <p:sp>
        <p:nvSpPr>
          <p:cNvPr id="23556" name="Rectangle 6"/>
          <p:cNvSpPr>
            <a:spLocks noGrp="1" noChangeArrowheads="1"/>
          </p:cNvSpPr>
          <p:nvPr>
            <p:ph type="ftr" sz="quarter" idx="4"/>
          </p:nvPr>
        </p:nvSpPr>
        <p:spPr>
          <a:noFill/>
        </p:spPr>
        <p:txBody>
          <a:bodyPr/>
          <a:lstStyle/>
          <a:p>
            <a:r>
              <a:rPr lang="en-US" smtClean="0">
                <a:latin typeface="Arial" charset="0"/>
                <a:cs typeface="Arial" charset="0"/>
              </a:rPr>
              <a:t>Copyright © 2004-2005 NameOfTheOrganization. All rights reserved.</a:t>
            </a:r>
          </a:p>
        </p:txBody>
      </p:sp>
      <p:sp>
        <p:nvSpPr>
          <p:cNvPr id="23557" name="Rectangle 7"/>
          <p:cNvSpPr>
            <a:spLocks noGrp="1" noChangeArrowheads="1"/>
          </p:cNvSpPr>
          <p:nvPr>
            <p:ph type="sldNum" sz="quarter" idx="5"/>
          </p:nvPr>
        </p:nvSpPr>
        <p:spPr>
          <a:noFill/>
        </p:spPr>
        <p:txBody>
          <a:bodyPr/>
          <a:lstStyle/>
          <a:p>
            <a:fld id="{E97D9EBF-0D0A-41B2-A0F8-E5EAD36D8D36}" type="slidenum">
              <a:rPr lang="en-US" smtClean="0">
                <a:latin typeface="Arial" charset="0"/>
                <a:cs typeface="Arial" charset="0"/>
              </a:rPr>
              <a:pPr/>
              <a:t>7</a:t>
            </a:fld>
            <a:endParaRPr lang="en-US" smtClean="0">
              <a:latin typeface="Arial" charset="0"/>
              <a:cs typeface="Arial" charset="0"/>
            </a:endParaRPr>
          </a:p>
        </p:txBody>
      </p:sp>
      <p:sp>
        <p:nvSpPr>
          <p:cNvPr id="23558" name="Rectangle 2"/>
          <p:cNvSpPr>
            <a:spLocks noGrp="1" noRot="1" noChangeAspect="1" noChangeArrowheads="1" noTextEdit="1"/>
          </p:cNvSpPr>
          <p:nvPr>
            <p:ph type="sldImg"/>
          </p:nvPr>
        </p:nvSpPr>
        <p:spPr>
          <a:xfrm>
            <a:off x="1168400" y="693738"/>
            <a:ext cx="4614863" cy="3462337"/>
          </a:xfrm>
          <a:ln/>
        </p:spPr>
      </p:sp>
      <p:sp>
        <p:nvSpPr>
          <p:cNvPr id="23559" name="Rectangle 3"/>
          <p:cNvSpPr>
            <a:spLocks noGrp="1" noChangeArrowheads="1"/>
          </p:cNvSpPr>
          <p:nvPr>
            <p:ph type="body" idx="1"/>
          </p:nvPr>
        </p:nvSpPr>
        <p:spPr>
          <a:xfrm>
            <a:off x="1004110" y="4387767"/>
            <a:ext cx="5096092" cy="4155919"/>
          </a:xfrm>
          <a:noFill/>
          <a:ln/>
        </p:spPr>
        <p:txBody>
          <a:bodyPr/>
          <a:lstStyle/>
          <a:p>
            <a:pPr eaLnBrk="1" hangingPunct="1"/>
            <a:r>
              <a:rPr lang="en-US" b="1" dirty="0" smtClean="0">
                <a:latin typeface="Arial" charset="0"/>
                <a:cs typeface="Arial" charset="0"/>
              </a:rPr>
              <a:t>While price was a very important consideration during the bidding event, it was not the only factor considered.  Some of the other resulting Key Benefits of this contract include:  </a:t>
            </a:r>
            <a:endParaRPr lang="en-US" dirty="0" smtClean="0">
              <a:latin typeface="Arial" charset="0"/>
              <a:cs typeface="Arial" charset="0"/>
            </a:endParaRPr>
          </a:p>
          <a:p>
            <a:pPr eaLnBrk="1" hangingPunct="1"/>
            <a:endParaRPr lang="en-US" dirty="0" smtClean="0">
              <a:latin typeface="Arial" charset="0"/>
              <a:cs typeface="Arial" charset="0"/>
            </a:endParaRPr>
          </a:p>
        </p:txBody>
      </p:sp>
    </p:spTree>
    <p:extLst>
      <p:ext uri="{BB962C8B-B14F-4D97-AF65-F5344CB8AC3E}">
        <p14:creationId xmlns:p14="http://schemas.microsoft.com/office/powerpoint/2010/main" val="384355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8400" y="693738"/>
            <a:ext cx="4614863" cy="3462337"/>
          </a:xfrm>
        </p:spPr>
      </p:sp>
      <p:sp>
        <p:nvSpPr>
          <p:cNvPr id="3" name="Notes Placeholder 2"/>
          <p:cNvSpPr>
            <a:spLocks noGrp="1"/>
          </p:cNvSpPr>
          <p:nvPr>
            <p:ph type="body" idx="1"/>
          </p:nvPr>
        </p:nvSpPr>
        <p:spPr/>
        <p:txBody>
          <a:bodyPr>
            <a:normAutofit/>
          </a:bodyPr>
          <a:lstStyle/>
          <a:p>
            <a:r>
              <a:rPr lang="en-US" b="1" dirty="0" smtClean="0"/>
              <a:t>I would like to now introduce Mr. Ed Macey and Mr. Marcus Britton, of DOAS, who will provide you an overview of how to order office supply items, for those who are currently on Team Georgia Marketplace.   Ed/Marcus    </a:t>
            </a:r>
            <a:endParaRPr lang="en-US" b="1" dirty="0"/>
          </a:p>
        </p:txBody>
      </p:sp>
      <p:sp>
        <p:nvSpPr>
          <p:cNvPr id="4" name="Slide Number Placeholder 3"/>
          <p:cNvSpPr>
            <a:spLocks noGrp="1"/>
          </p:cNvSpPr>
          <p:nvPr>
            <p:ph type="sldNum" sz="quarter" idx="10"/>
          </p:nvPr>
        </p:nvSpPr>
        <p:spPr/>
        <p:txBody>
          <a:bodyPr/>
          <a:lstStyle/>
          <a:p>
            <a:pPr>
              <a:defRPr/>
            </a:pPr>
            <a:fld id="{568AE0F9-809E-4CF0-91B9-0A76C5166D59}" type="slidenum">
              <a:rPr lang="en-US" smtClean="0"/>
              <a:pPr>
                <a:defRPr/>
              </a:pPr>
              <a:t>8</a:t>
            </a:fld>
            <a:endParaRPr lang="en-US"/>
          </a:p>
        </p:txBody>
      </p:sp>
    </p:spTree>
    <p:extLst>
      <p:ext uri="{BB962C8B-B14F-4D97-AF65-F5344CB8AC3E}">
        <p14:creationId xmlns:p14="http://schemas.microsoft.com/office/powerpoint/2010/main" val="4102335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8400" y="693738"/>
            <a:ext cx="4614863" cy="346233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68AE0F9-809E-4CF0-91B9-0A76C5166D59}" type="slidenum">
              <a:rPr lang="en-US" smtClean="0"/>
              <a:pPr>
                <a:defRPr/>
              </a:pPr>
              <a:t>9</a:t>
            </a:fld>
            <a:endParaRPr lang="en-US"/>
          </a:p>
        </p:txBody>
      </p:sp>
    </p:spTree>
    <p:extLst>
      <p:ext uri="{BB962C8B-B14F-4D97-AF65-F5344CB8AC3E}">
        <p14:creationId xmlns:p14="http://schemas.microsoft.com/office/powerpoint/2010/main" val="4127142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8400" y="693738"/>
            <a:ext cx="4614863" cy="3462337"/>
          </a:xfrm>
        </p:spPr>
      </p:sp>
      <p:sp>
        <p:nvSpPr>
          <p:cNvPr id="3" name="Notes Placeholder 2"/>
          <p:cNvSpPr>
            <a:spLocks noGrp="1"/>
          </p:cNvSpPr>
          <p:nvPr>
            <p:ph type="body" idx="1"/>
          </p:nvPr>
        </p:nvSpPr>
        <p:spPr/>
        <p:txBody>
          <a:bodyPr>
            <a:normAutofit/>
          </a:bodyPr>
          <a:lstStyle/>
          <a:p>
            <a:r>
              <a:rPr lang="en-US" dirty="0" smtClean="0"/>
              <a:t>Thank you very much Ed &amp; Marcus. For follow-up questions regarding Team Georgia Marketplace, you may contact our Procurement Helpdesk team at 404-657-6000.   I would like to now introduce Mr. Lamar Huff, who is here representing </a:t>
            </a:r>
            <a:r>
              <a:rPr lang="en-US" b="1" dirty="0" smtClean="0"/>
              <a:t>STAPLES</a:t>
            </a:r>
            <a:r>
              <a:rPr lang="en-US" dirty="0" smtClean="0"/>
              <a:t>, our awarded supplier for </a:t>
            </a:r>
            <a:r>
              <a:rPr lang="en-US" b="1" u="sng" dirty="0" smtClean="0"/>
              <a:t>Paper and Toner</a:t>
            </a:r>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568AE0F9-809E-4CF0-91B9-0A76C5166D59}" type="slidenum">
              <a:rPr lang="en-US" smtClean="0"/>
              <a:pPr>
                <a:defRPr/>
              </a:pPr>
              <a:t>10</a:t>
            </a:fld>
            <a:endParaRPr lang="en-US"/>
          </a:p>
        </p:txBody>
      </p:sp>
    </p:spTree>
    <p:extLst>
      <p:ext uri="{BB962C8B-B14F-4D97-AF65-F5344CB8AC3E}">
        <p14:creationId xmlns:p14="http://schemas.microsoft.com/office/powerpoint/2010/main" val="2819559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Opening Slide PMS 137"/>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Text Box 5"/>
          <p:cNvSpPr txBox="1">
            <a:spLocks noChangeArrowheads="1"/>
          </p:cNvSpPr>
          <p:nvPr/>
        </p:nvSpPr>
        <p:spPr bwMode="auto">
          <a:xfrm>
            <a:off x="4572000" y="2209800"/>
            <a:ext cx="3581400" cy="369332"/>
          </a:xfrm>
          <a:prstGeom prst="rect">
            <a:avLst/>
          </a:prstGeom>
          <a:noFill/>
          <a:ln w="9525">
            <a:noFill/>
            <a:miter lim="800000"/>
            <a:headEnd/>
            <a:tailEnd/>
          </a:ln>
          <a:effectLst/>
        </p:spPr>
        <p:txBody>
          <a:bodyPr>
            <a:spAutoFit/>
          </a:bodyPr>
          <a:lstStyle/>
          <a:p>
            <a:pPr algn="l">
              <a:lnSpc>
                <a:spcPct val="100000"/>
              </a:lnSpc>
              <a:buClrTx/>
              <a:defRPr/>
            </a:pPr>
            <a:endParaRPr lang="en-US" sz="1800">
              <a:latin typeface="Arial" pitchFamily="34" charset="0"/>
              <a:cs typeface="Arial" pitchFamily="34" charset="0"/>
            </a:endParaRPr>
          </a:p>
        </p:txBody>
      </p:sp>
      <p:sp>
        <p:nvSpPr>
          <p:cNvPr id="1290243" name="Rectangle 3"/>
          <p:cNvSpPr>
            <a:spLocks noGrp="1" noChangeArrowheads="1"/>
          </p:cNvSpPr>
          <p:nvPr>
            <p:ph type="ctrTitle"/>
          </p:nvPr>
        </p:nvSpPr>
        <p:spPr>
          <a:xfrm>
            <a:off x="914400" y="2054226"/>
            <a:ext cx="7315200" cy="765175"/>
          </a:xfrm>
        </p:spPr>
        <p:txBody>
          <a:bodyPr anchor="ctr"/>
          <a:lstStyle>
            <a:lvl1pPr>
              <a:spcBef>
                <a:spcPct val="50000"/>
              </a:spcBef>
              <a:defRPr sz="2400">
                <a:solidFill>
                  <a:schemeClr val="bg1"/>
                </a:solidFill>
              </a:defRPr>
            </a:lvl1pPr>
          </a:lstStyle>
          <a:p>
            <a:r>
              <a:rPr lang="en-US"/>
              <a:t>Click to edit Master title style</a:t>
            </a:r>
          </a:p>
        </p:txBody>
      </p:sp>
      <p:sp>
        <p:nvSpPr>
          <p:cNvPr id="1290244" name="Rectangle 4"/>
          <p:cNvSpPr>
            <a:spLocks noGrp="1" noChangeArrowheads="1"/>
          </p:cNvSpPr>
          <p:nvPr>
            <p:ph type="subTitle" idx="1"/>
          </p:nvPr>
        </p:nvSpPr>
        <p:spPr>
          <a:xfrm>
            <a:off x="914400" y="2971800"/>
            <a:ext cx="6629400" cy="762000"/>
          </a:xfrm>
        </p:spPr>
        <p:txBody>
          <a:bodyPr/>
          <a:lstStyle>
            <a:lvl1pPr marL="0" indent="0">
              <a:buFontTx/>
              <a:buNone/>
              <a:defRPr sz="2700">
                <a:solidFill>
                  <a:schemeClr val="bg1"/>
                </a:solidFill>
              </a:defRPr>
            </a:lvl1pPr>
          </a:lstStyle>
          <a:p>
            <a:r>
              <a:rPr lang="en-US"/>
              <a:t>Place Your Sub-Title If Needed Here</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34114" y="593726"/>
            <a:ext cx="1995487" cy="5349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6063" y="593726"/>
            <a:ext cx="5835651" cy="5349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46063" y="593725"/>
            <a:ext cx="6629400" cy="762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1" y="1828800"/>
            <a:ext cx="36957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33901" y="1828800"/>
            <a:ext cx="36957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33901" y="3962400"/>
            <a:ext cx="36957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46063" y="593725"/>
            <a:ext cx="6629400" cy="762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1" y="1828800"/>
            <a:ext cx="36957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33901" y="1828800"/>
            <a:ext cx="36957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1" y="3962400"/>
            <a:ext cx="36957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533901" y="3962400"/>
            <a:ext cx="36957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46065" y="593726"/>
            <a:ext cx="7983537" cy="5349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033465" y="19050"/>
            <a:ext cx="7729537" cy="8382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44576" y="1524000"/>
            <a:ext cx="3783013"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79989" y="1524000"/>
            <a:ext cx="3783012"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ftr" sz="quarter" idx="10"/>
          </p:nvPr>
        </p:nvSpPr>
        <p:spPr>
          <a:xfrm rot="16200000">
            <a:off x="-2514600" y="4038600"/>
            <a:ext cx="5334000" cy="304800"/>
          </a:xfrm>
          <a:prstGeom prst="rect">
            <a:avLst/>
          </a:prstGeom>
        </p:spPr>
        <p:txBody>
          <a:bodyPr/>
          <a:lstStyle>
            <a:lvl1pPr>
              <a:defRPr>
                <a:latin typeface="Arial" pitchFamily="34" charset="0"/>
                <a:cs typeface="Arial" pitchFamily="34" charset="0"/>
              </a:defRPr>
            </a:lvl1pPr>
          </a:lstStyle>
          <a:p>
            <a:pPr>
              <a:defRPr/>
            </a:pPr>
            <a:r>
              <a:rPr lang="en-US"/>
              <a:t>Copyright © 2004-2005 NameOfTheOrganization.  All rights reserved.</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noChangeArrowheads="1"/>
          </p:cNvSpPr>
          <p:nvPr userDrawn="1">
            <p:ph type="ftr" sz="quarter" idx="10"/>
          </p:nvPr>
        </p:nvSpPr>
        <p:spPr>
          <a:xfrm rot="16200000">
            <a:off x="-2514600" y="4038600"/>
            <a:ext cx="5334000" cy="304800"/>
          </a:xfrm>
          <a:prstGeom prst="rect">
            <a:avLst/>
          </a:prstGeom>
        </p:spPr>
        <p:txBody>
          <a:bodyPr/>
          <a:lstStyle>
            <a:lvl1pPr>
              <a:defRPr>
                <a:cs typeface="Arial" pitchFamily="34" charset="0"/>
              </a:defRPr>
            </a:lvl1pPr>
          </a:lstStyle>
          <a:p>
            <a:pPr>
              <a:defRPr/>
            </a:pPr>
            <a:r>
              <a:rPr lang="en-US"/>
              <a:t>State Purchasing Division		Slide </a:t>
            </a:r>
            <a:fld id="{38A70C21-D295-4F4B-8E6A-089DC6725077}" type="slidenum">
              <a:rPr lang="en-US"/>
              <a:pPr>
                <a:defRPr/>
              </a:pPr>
              <a:t>‹#›</a:t>
            </a:fld>
            <a:r>
              <a:rPr lang="en-US"/>
              <a:t>	</a:t>
            </a:r>
            <a:r>
              <a:rPr lang="en-US" smtClean="0"/>
              <a:t> </a:t>
            </a:r>
            <a:r>
              <a:rPr lang="en-US"/>
              <a:t>	</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1" y="18288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33901" y="18288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Background Slide PMS 376"/>
          <p:cNvPicPr>
            <a:picLocks noChangeAspect="1" noChangeArrowheads="1"/>
          </p:cNvPicPr>
          <p:nvPr/>
        </p:nvPicPr>
        <p:blipFill>
          <a:blip r:embed="rId17" cstate="print"/>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title"/>
          </p:nvPr>
        </p:nvSpPr>
        <p:spPr bwMode="auto">
          <a:xfrm>
            <a:off x="246063" y="593725"/>
            <a:ext cx="66294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Heading for slide goes here</a:t>
            </a:r>
          </a:p>
        </p:txBody>
      </p:sp>
      <p:sp>
        <p:nvSpPr>
          <p:cNvPr id="1028" name="Rectangle 4"/>
          <p:cNvSpPr>
            <a:spLocks noGrp="1" noChangeArrowheads="1"/>
          </p:cNvSpPr>
          <p:nvPr>
            <p:ph type="body" idx="1"/>
          </p:nvPr>
        </p:nvSpPr>
        <p:spPr bwMode="auto">
          <a:xfrm>
            <a:off x="685800" y="1828800"/>
            <a:ext cx="75438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First row of your information goes here</a:t>
            </a:r>
          </a:p>
          <a:p>
            <a:pPr lvl="1"/>
            <a:r>
              <a:rPr lang="en-US" smtClean="0"/>
              <a:t>Second row is located here</a:t>
            </a:r>
          </a:p>
          <a:p>
            <a:pPr lvl="2"/>
            <a:r>
              <a:rPr lang="en-US" smtClean="0"/>
              <a:t>Third row here</a:t>
            </a:r>
          </a:p>
        </p:txBody>
      </p:sp>
      <p:sp>
        <p:nvSpPr>
          <p:cNvPr id="1289222" name="Rectangle 6"/>
          <p:cNvSpPr>
            <a:spLocks noChangeArrowheads="1"/>
          </p:cNvSpPr>
          <p:nvPr/>
        </p:nvSpPr>
        <p:spPr bwMode="auto">
          <a:xfrm>
            <a:off x="8491538" y="6513514"/>
            <a:ext cx="652463" cy="244475"/>
          </a:xfrm>
          <a:prstGeom prst="rect">
            <a:avLst/>
          </a:prstGeom>
          <a:noFill/>
          <a:ln w="9525">
            <a:noFill/>
            <a:miter lim="800000"/>
            <a:headEnd/>
            <a:tailEnd/>
          </a:ln>
          <a:effectLst/>
        </p:spPr>
        <p:txBody>
          <a:bodyPr/>
          <a:lstStyle/>
          <a:p>
            <a:pPr eaLnBrk="0" hangingPunct="0">
              <a:lnSpc>
                <a:spcPct val="100000"/>
              </a:lnSpc>
              <a:spcBef>
                <a:spcPct val="0"/>
              </a:spcBef>
              <a:buClrTx/>
              <a:defRPr/>
            </a:pPr>
            <a:r>
              <a:rPr lang="en-US" altLang="en-US" sz="800">
                <a:solidFill>
                  <a:schemeClr val="bg2"/>
                </a:solidFill>
                <a:latin typeface="Myriad Roman" pitchFamily="34" charset="0"/>
                <a:cs typeface="Arial" pitchFamily="34" charset="0"/>
              </a:rPr>
              <a:t>Page </a:t>
            </a:r>
            <a:fld id="{670645E9-DFFE-4572-98EF-A1EA0D323977}" type="slidenum">
              <a:rPr lang="en-US" altLang="en-US" sz="800">
                <a:solidFill>
                  <a:schemeClr val="bg2"/>
                </a:solidFill>
                <a:latin typeface="Myriad Roman" pitchFamily="34" charset="0"/>
                <a:cs typeface="Arial" pitchFamily="34" charset="0"/>
              </a:rPr>
              <a:pPr eaLnBrk="0" hangingPunct="0">
                <a:lnSpc>
                  <a:spcPct val="100000"/>
                </a:lnSpc>
                <a:spcBef>
                  <a:spcPct val="0"/>
                </a:spcBef>
                <a:buClrTx/>
                <a:defRPr/>
              </a:pPr>
              <a:t>‹#›</a:t>
            </a:fld>
            <a:endParaRPr lang="en-US" altLang="en-US" sz="800">
              <a:solidFill>
                <a:schemeClr val="bg2"/>
              </a:solidFill>
              <a:latin typeface="Myriad Roman"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9" r:id="rId15"/>
  </p:sldLayoutIdLst>
  <p:transition spd="med"/>
  <p:timing>
    <p:tnLst>
      <p:par>
        <p:cTn id="1" dur="indefinite" restart="never" nodeType="tmRoot"/>
      </p:par>
    </p:tnLst>
  </p:timing>
  <p:txStyles>
    <p:titleStyle>
      <a:lvl1pPr algn="l" rtl="0" eaLnBrk="0" fontAlgn="base" hangingPunct="0">
        <a:spcBef>
          <a:spcPct val="0"/>
        </a:spcBef>
        <a:spcAft>
          <a:spcPct val="0"/>
        </a:spcAft>
        <a:defRPr sz="2000" b="1">
          <a:solidFill>
            <a:schemeClr val="tx1"/>
          </a:solidFill>
          <a:latin typeface="+mj-lt"/>
          <a:ea typeface="+mj-ea"/>
          <a:cs typeface="+mj-cs"/>
        </a:defRPr>
      </a:lvl1pPr>
      <a:lvl2pPr algn="l" rtl="0" eaLnBrk="0" fontAlgn="base" hangingPunct="0">
        <a:spcBef>
          <a:spcPct val="0"/>
        </a:spcBef>
        <a:spcAft>
          <a:spcPct val="0"/>
        </a:spcAft>
        <a:defRPr sz="2000" b="1">
          <a:solidFill>
            <a:schemeClr val="tx1"/>
          </a:solidFill>
          <a:latin typeface="Arial" pitchFamily="34" charset="0"/>
          <a:cs typeface="Arial" pitchFamily="34" charset="0"/>
        </a:defRPr>
      </a:lvl2pPr>
      <a:lvl3pPr algn="l" rtl="0" eaLnBrk="0" fontAlgn="base" hangingPunct="0">
        <a:spcBef>
          <a:spcPct val="0"/>
        </a:spcBef>
        <a:spcAft>
          <a:spcPct val="0"/>
        </a:spcAft>
        <a:defRPr sz="2000" b="1">
          <a:solidFill>
            <a:schemeClr val="tx1"/>
          </a:solidFill>
          <a:latin typeface="Arial" pitchFamily="34" charset="0"/>
          <a:cs typeface="Arial" pitchFamily="34" charset="0"/>
        </a:defRPr>
      </a:lvl3pPr>
      <a:lvl4pPr algn="l" rtl="0" eaLnBrk="0" fontAlgn="base" hangingPunct="0">
        <a:spcBef>
          <a:spcPct val="0"/>
        </a:spcBef>
        <a:spcAft>
          <a:spcPct val="0"/>
        </a:spcAft>
        <a:defRPr sz="2000" b="1">
          <a:solidFill>
            <a:schemeClr val="tx1"/>
          </a:solidFill>
          <a:latin typeface="Arial" pitchFamily="34" charset="0"/>
          <a:cs typeface="Arial" pitchFamily="34" charset="0"/>
        </a:defRPr>
      </a:lvl4pPr>
      <a:lvl5pPr algn="l" rtl="0" eaLnBrk="0" fontAlgn="base" hangingPunct="0">
        <a:spcBef>
          <a:spcPct val="0"/>
        </a:spcBef>
        <a:spcAft>
          <a:spcPct val="0"/>
        </a:spcAft>
        <a:defRPr sz="2000" b="1">
          <a:solidFill>
            <a:schemeClr val="tx1"/>
          </a:solidFill>
          <a:latin typeface="Arial" pitchFamily="34" charset="0"/>
          <a:cs typeface="Arial" pitchFamily="34" charset="0"/>
        </a:defRPr>
      </a:lvl5pPr>
      <a:lvl6pPr marL="457200" algn="l" rtl="0" fontAlgn="base">
        <a:spcBef>
          <a:spcPct val="0"/>
        </a:spcBef>
        <a:spcAft>
          <a:spcPct val="0"/>
        </a:spcAft>
        <a:defRPr sz="2000" b="1">
          <a:solidFill>
            <a:schemeClr val="tx1"/>
          </a:solidFill>
          <a:latin typeface="Arial" pitchFamily="34" charset="0"/>
          <a:cs typeface="Arial" pitchFamily="34" charset="0"/>
        </a:defRPr>
      </a:lvl6pPr>
      <a:lvl7pPr marL="914400" algn="l" rtl="0" fontAlgn="base">
        <a:spcBef>
          <a:spcPct val="0"/>
        </a:spcBef>
        <a:spcAft>
          <a:spcPct val="0"/>
        </a:spcAft>
        <a:defRPr sz="2000" b="1">
          <a:solidFill>
            <a:schemeClr val="tx1"/>
          </a:solidFill>
          <a:latin typeface="Arial" pitchFamily="34" charset="0"/>
          <a:cs typeface="Arial" pitchFamily="34" charset="0"/>
        </a:defRPr>
      </a:lvl7pPr>
      <a:lvl8pPr marL="1371600" algn="l" rtl="0" fontAlgn="base">
        <a:spcBef>
          <a:spcPct val="0"/>
        </a:spcBef>
        <a:spcAft>
          <a:spcPct val="0"/>
        </a:spcAft>
        <a:defRPr sz="2000" b="1">
          <a:solidFill>
            <a:schemeClr val="tx1"/>
          </a:solidFill>
          <a:latin typeface="Arial" pitchFamily="34" charset="0"/>
          <a:cs typeface="Arial" pitchFamily="34" charset="0"/>
        </a:defRPr>
      </a:lvl8pPr>
      <a:lvl9pPr marL="1828800" algn="l" rtl="0" fontAlgn="base">
        <a:spcBef>
          <a:spcPct val="0"/>
        </a:spcBef>
        <a:spcAft>
          <a:spcPct val="0"/>
        </a:spcAft>
        <a:defRPr sz="2000" b="1">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lr>
          <a:srgbClr val="FF9933"/>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lr>
          <a:srgbClr val="FF9933"/>
        </a:buClr>
        <a:buFont typeface="Arial" charset="0"/>
        <a:buChar char="▪"/>
        <a:defRPr sz="2300">
          <a:solidFill>
            <a:schemeClr val="tx1"/>
          </a:solidFill>
          <a:latin typeface="+mn-lt"/>
          <a:cs typeface="+mn-cs"/>
        </a:defRPr>
      </a:lvl2pPr>
      <a:lvl3pPr marL="1143000" indent="-228600" algn="l" rtl="0" eaLnBrk="0" fontAlgn="base" hangingPunct="0">
        <a:spcBef>
          <a:spcPct val="20000"/>
        </a:spcBef>
        <a:spcAft>
          <a:spcPct val="0"/>
        </a:spcAft>
        <a:buClr>
          <a:srgbClr val="FF9933"/>
        </a:buClr>
        <a:buChar char="•"/>
        <a:defRPr sz="2200">
          <a:solidFill>
            <a:schemeClr val="tx1"/>
          </a:solidFill>
          <a:latin typeface="+mn-lt"/>
          <a:cs typeface="+mn-cs"/>
        </a:defRPr>
      </a:lvl3pPr>
      <a:lvl4pPr marL="1600200" indent="-228600" algn="l" rtl="0" eaLnBrk="0" fontAlgn="base" hangingPunct="0">
        <a:spcBef>
          <a:spcPct val="20000"/>
        </a:spcBef>
        <a:spcAft>
          <a:spcPct val="0"/>
        </a:spcAft>
        <a:buChar char="–"/>
        <a:defRPr sz="2700">
          <a:solidFill>
            <a:srgbClr val="A19795"/>
          </a:solidFill>
          <a:latin typeface="+mn-lt"/>
          <a:cs typeface="+mn-cs"/>
        </a:defRPr>
      </a:lvl4pPr>
      <a:lvl5pPr marL="2057400" indent="-228600" algn="l" rtl="0" eaLnBrk="0" fontAlgn="base" hangingPunct="0">
        <a:spcBef>
          <a:spcPct val="20000"/>
        </a:spcBef>
        <a:spcAft>
          <a:spcPct val="0"/>
        </a:spcAft>
        <a:buChar char="»"/>
        <a:defRPr sz="2700">
          <a:solidFill>
            <a:srgbClr val="A19795"/>
          </a:solidFill>
          <a:latin typeface="+mn-lt"/>
          <a:cs typeface="+mn-cs"/>
        </a:defRPr>
      </a:lvl5pPr>
      <a:lvl6pPr marL="2514600" indent="-228600" algn="l" rtl="0" fontAlgn="base">
        <a:spcBef>
          <a:spcPct val="20000"/>
        </a:spcBef>
        <a:spcAft>
          <a:spcPct val="0"/>
        </a:spcAft>
        <a:buChar char="»"/>
        <a:defRPr sz="2700">
          <a:solidFill>
            <a:srgbClr val="A19795"/>
          </a:solidFill>
          <a:latin typeface="+mn-lt"/>
          <a:cs typeface="+mn-cs"/>
        </a:defRPr>
      </a:lvl6pPr>
      <a:lvl7pPr marL="2971800" indent="-228600" algn="l" rtl="0" fontAlgn="base">
        <a:spcBef>
          <a:spcPct val="20000"/>
        </a:spcBef>
        <a:spcAft>
          <a:spcPct val="0"/>
        </a:spcAft>
        <a:buChar char="»"/>
        <a:defRPr sz="2700">
          <a:solidFill>
            <a:srgbClr val="A19795"/>
          </a:solidFill>
          <a:latin typeface="+mn-lt"/>
          <a:cs typeface="+mn-cs"/>
        </a:defRPr>
      </a:lvl7pPr>
      <a:lvl8pPr marL="3429000" indent="-228600" algn="l" rtl="0" fontAlgn="base">
        <a:spcBef>
          <a:spcPct val="20000"/>
        </a:spcBef>
        <a:spcAft>
          <a:spcPct val="0"/>
        </a:spcAft>
        <a:buChar char="»"/>
        <a:defRPr sz="2700">
          <a:solidFill>
            <a:srgbClr val="A19795"/>
          </a:solidFill>
          <a:latin typeface="+mn-lt"/>
          <a:cs typeface="+mn-cs"/>
        </a:defRPr>
      </a:lvl8pPr>
      <a:lvl9pPr marL="3886200" indent="-228600" algn="l" rtl="0" fontAlgn="base">
        <a:spcBef>
          <a:spcPct val="20000"/>
        </a:spcBef>
        <a:spcAft>
          <a:spcPct val="0"/>
        </a:spcAft>
        <a:buChar char="»"/>
        <a:defRPr sz="2700">
          <a:solidFill>
            <a:srgbClr val="A19795"/>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mailto:Questions@doas.ga.gov"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tags" Target="../tags/tag8.xml"/><Relationship Id="rId5" Type="http://schemas.openxmlformats.org/officeDocument/2006/relationships/hyperlink" Target="http://staplesadvantage.com/stateofga/" TargetMode="External"/><Relationship Id="rId4" Type="http://schemas.openxmlformats.org/officeDocument/2006/relationships/hyperlink" Target="mailto:Teroneharrisjr@officemax.com"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5.xml"/><Relationship Id="rId1" Type="http://schemas.openxmlformats.org/officeDocument/2006/relationships/tags" Target="../tags/tag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xfrm>
            <a:off x="2678114" y="1930400"/>
            <a:ext cx="6161087" cy="1466850"/>
          </a:xfrm>
          <a:noFill/>
        </p:spPr>
        <p:txBody>
          <a:bodyPr/>
          <a:lstStyle/>
          <a:p>
            <a:pPr algn="ctr" eaLnBrk="1" hangingPunct="1"/>
            <a:r>
              <a:rPr lang="en-US" sz="3600" smtClean="0"/>
              <a:t>Office Supplies</a:t>
            </a:r>
            <a:endParaRPr lang="en-US" sz="3600" i="1" smtClean="0"/>
          </a:p>
        </p:txBody>
      </p:sp>
      <p:sp>
        <p:nvSpPr>
          <p:cNvPr id="5123" name="Text Box 8"/>
          <p:cNvSpPr txBox="1">
            <a:spLocks noChangeArrowheads="1"/>
          </p:cNvSpPr>
          <p:nvPr/>
        </p:nvSpPr>
        <p:spPr bwMode="auto">
          <a:xfrm>
            <a:off x="2760663" y="3473450"/>
            <a:ext cx="6121400" cy="925620"/>
          </a:xfrm>
          <a:prstGeom prst="rect">
            <a:avLst/>
          </a:prstGeom>
          <a:noFill/>
          <a:ln w="12700" algn="ctr">
            <a:noFill/>
            <a:miter lim="800000"/>
            <a:headEnd/>
            <a:tailEnd/>
          </a:ln>
        </p:spPr>
        <p:txBody>
          <a:bodyPr lIns="72000" tIns="72000" rIns="72000" bIns="72000">
            <a:spAutoFit/>
          </a:bodyPr>
          <a:lstStyle/>
          <a:p>
            <a:pPr>
              <a:lnSpc>
                <a:spcPct val="80000"/>
              </a:lnSpc>
              <a:spcBef>
                <a:spcPct val="35000"/>
              </a:spcBef>
            </a:pPr>
            <a:r>
              <a:rPr lang="en-US" sz="2600" b="1" dirty="0">
                <a:solidFill>
                  <a:schemeClr val="bg1"/>
                </a:solidFill>
              </a:rPr>
              <a:t>Statewide Contract </a:t>
            </a:r>
            <a:r>
              <a:rPr lang="en-US" sz="2600" b="1" dirty="0" smtClean="0">
                <a:solidFill>
                  <a:schemeClr val="bg1"/>
                </a:solidFill>
              </a:rPr>
              <a:t>Webinar</a:t>
            </a:r>
          </a:p>
          <a:p>
            <a:pPr>
              <a:lnSpc>
                <a:spcPct val="80000"/>
              </a:lnSpc>
              <a:spcBef>
                <a:spcPct val="35000"/>
              </a:spcBef>
            </a:pPr>
            <a:r>
              <a:rPr lang="en-US" sz="2600" b="1" dirty="0" smtClean="0">
                <a:solidFill>
                  <a:schemeClr val="bg1"/>
                </a:solidFill>
              </a:rPr>
              <a:t> </a:t>
            </a:r>
            <a:endParaRPr lang="en-US" sz="2600" b="1" dirty="0">
              <a:solidFill>
                <a:schemeClr val="bg1"/>
              </a:solidFill>
            </a:endParaRPr>
          </a:p>
        </p:txBody>
      </p:sp>
      <p:pic>
        <p:nvPicPr>
          <p:cNvPr id="5" name="Picture 4" descr="office supplies picture.jpg"/>
          <p:cNvPicPr>
            <a:picLocks noChangeAspect="1"/>
          </p:cNvPicPr>
          <p:nvPr/>
        </p:nvPicPr>
        <p:blipFill>
          <a:blip r:embed="rId4" cstate="print"/>
          <a:stretch>
            <a:fillRect/>
          </a:stretch>
        </p:blipFill>
        <p:spPr>
          <a:xfrm>
            <a:off x="744764" y="1822450"/>
            <a:ext cx="2081893" cy="2081893"/>
          </a:xfrm>
          <a:prstGeom prst="rect">
            <a:avLst/>
          </a:prstGeom>
        </p:spPr>
      </p:pic>
    </p:spTree>
    <p:custDataLst>
      <p:tags r:id="rId1"/>
    </p:custData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2626" y="2016126"/>
            <a:ext cx="7793039" cy="944563"/>
          </a:xfrm>
        </p:spPr>
        <p:txBody>
          <a:bodyPr/>
          <a:lstStyle/>
          <a:p>
            <a:pPr algn="ctr"/>
            <a:r>
              <a:rPr lang="en-US" sz="2800" dirty="0" smtClean="0"/>
              <a:t/>
            </a:r>
            <a:br>
              <a:rPr lang="en-US" sz="2800" dirty="0" smtClean="0"/>
            </a:br>
            <a:r>
              <a:rPr lang="en-US" sz="2800" dirty="0" smtClean="0"/>
              <a:t>STAPLES CUSTOMER ACCOUNT MANAGEMENT HIGHLIGHTS</a:t>
            </a:r>
            <a:br>
              <a:rPr lang="en-US" sz="2800" dirty="0" smtClean="0"/>
            </a:br>
            <a:r>
              <a:rPr lang="en-US" sz="2800" dirty="0" smtClean="0"/>
              <a:t/>
            </a:r>
            <a:br>
              <a:rPr lang="en-US" sz="2800" dirty="0" smtClean="0"/>
            </a:br>
            <a:r>
              <a:rPr lang="en-US" sz="2800" dirty="0" smtClean="0"/>
              <a:t>Mr. Lamar Huff</a:t>
            </a:r>
            <a:br>
              <a:rPr lang="en-US" sz="2800" dirty="0" smtClean="0"/>
            </a:br>
            <a:r>
              <a:rPr lang="en-US" sz="2800" dirty="0" smtClean="0"/>
              <a:t>Senior Account Manager</a:t>
            </a:r>
            <a:br>
              <a:rPr lang="en-US" sz="2800" dirty="0" smtClean="0"/>
            </a:br>
            <a:r>
              <a:rPr lang="en-US" sz="2800" dirty="0" smtClean="0"/>
              <a:t>Staples Business Advantage </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3"/>
          <p:cNvSpPr txBox="1">
            <a:spLocks noChangeArrowheads="1"/>
          </p:cNvSpPr>
          <p:nvPr/>
        </p:nvSpPr>
        <p:spPr bwMode="auto">
          <a:xfrm>
            <a:off x="563563" y="339725"/>
            <a:ext cx="66294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lang="en-US" sz="2400" b="1" kern="0" dirty="0" smtClean="0">
                <a:latin typeface="+mj-lt"/>
                <a:ea typeface="+mj-ea"/>
                <a:cs typeface="+mj-cs"/>
              </a:rPr>
              <a:t>New Contract Highlights</a:t>
            </a:r>
            <a:endParaRPr kumimoji="0" lang="en-US" sz="2400" b="1" i="0" u="none" strike="noStrike" kern="0" cap="none" spc="0" normalizeH="0" baseline="0" noProof="0" dirty="0" smtClean="0">
              <a:ln>
                <a:noFill/>
              </a:ln>
              <a:solidFill>
                <a:schemeClr val="tx1"/>
              </a:solidFill>
              <a:effectLst/>
              <a:uLnTx/>
              <a:uFillTx/>
              <a:latin typeface="+mj-lt"/>
              <a:ea typeface="+mj-ea"/>
              <a:cs typeface="+mj-cs"/>
            </a:endParaRPr>
          </a:p>
        </p:txBody>
      </p:sp>
      <p:sp>
        <p:nvSpPr>
          <p:cNvPr id="6" name="AutoShape 3"/>
          <p:cNvSpPr>
            <a:spLocks noChangeArrowheads="1"/>
          </p:cNvSpPr>
          <p:nvPr/>
        </p:nvSpPr>
        <p:spPr bwMode="auto">
          <a:xfrm>
            <a:off x="274640" y="1525588"/>
            <a:ext cx="8593137" cy="5143500"/>
          </a:xfrm>
          <a:prstGeom prst="foldedCorner">
            <a:avLst>
              <a:gd name="adj" fmla="val 12500"/>
            </a:avLst>
          </a:prstGeom>
          <a:solidFill>
            <a:srgbClr val="FFFFCC"/>
          </a:solidFill>
          <a:ln w="12700" algn="ctr">
            <a:solidFill>
              <a:schemeClr val="bg2"/>
            </a:solidFill>
            <a:round/>
            <a:headEnd/>
            <a:tailEnd/>
          </a:ln>
          <a:effectLst>
            <a:outerShdw dist="107763" dir="2700000" algn="ctr" rotWithShape="0">
              <a:srgbClr val="DDDDDD">
                <a:alpha val="50000"/>
              </a:srgbClr>
            </a:outerShdw>
          </a:effectLst>
        </p:spPr>
        <p:txBody>
          <a:bodyPr anchor="ctr"/>
          <a:lstStyle/>
          <a:p>
            <a:pPr marL="457200" indent="-457200" algn="l">
              <a:spcAft>
                <a:spcPct val="70000"/>
              </a:spcAft>
              <a:buFontTx/>
              <a:buAutoNum type="arabicPeriod"/>
              <a:defRPr/>
            </a:pPr>
            <a:endParaRPr lang="en-US" sz="2000" dirty="0" smtClean="0">
              <a:solidFill>
                <a:srgbClr val="000000"/>
              </a:solidFill>
              <a:latin typeface="Arial" pitchFamily="34" charset="0"/>
              <a:cs typeface="Arial" pitchFamily="34" charset="0"/>
            </a:endParaRPr>
          </a:p>
          <a:p>
            <a:pPr marL="457200" indent="-457200" algn="l">
              <a:spcAft>
                <a:spcPct val="70000"/>
              </a:spcAft>
              <a:buFontTx/>
              <a:buAutoNum type="arabicPeriod"/>
              <a:defRPr/>
            </a:pPr>
            <a:r>
              <a:rPr lang="en-US" sz="2000" dirty="0" smtClean="0">
                <a:solidFill>
                  <a:srgbClr val="000000"/>
                </a:solidFill>
                <a:latin typeface="Arial" pitchFamily="34" charset="0"/>
                <a:cs typeface="Arial" pitchFamily="34" charset="0"/>
              </a:rPr>
              <a:t>Staples Advantage is excited to continue our partnership with the State of GA.</a:t>
            </a:r>
          </a:p>
          <a:p>
            <a:pPr marL="457200" indent="-457200" algn="l">
              <a:spcAft>
                <a:spcPct val="70000"/>
              </a:spcAft>
              <a:buFontTx/>
              <a:buAutoNum type="arabicPeriod"/>
              <a:defRPr/>
            </a:pPr>
            <a:r>
              <a:rPr lang="en-US" sz="2000" dirty="0" smtClean="0">
                <a:solidFill>
                  <a:srgbClr val="000000"/>
                </a:solidFill>
                <a:latin typeface="Arial" pitchFamily="34" charset="0"/>
                <a:cs typeface="Arial" pitchFamily="34" charset="0"/>
              </a:rPr>
              <a:t>Seamless transition for State entities currently doing business with Staples Advantage.</a:t>
            </a:r>
            <a:endParaRPr lang="en-US" sz="2000" dirty="0">
              <a:solidFill>
                <a:srgbClr val="000000"/>
              </a:solidFill>
              <a:latin typeface="Arial" pitchFamily="34" charset="0"/>
              <a:cs typeface="Arial" pitchFamily="34" charset="0"/>
            </a:endParaRPr>
          </a:p>
          <a:p>
            <a:pPr marL="457200" indent="-457200" algn="l">
              <a:spcAft>
                <a:spcPct val="70000"/>
              </a:spcAft>
              <a:buFontTx/>
              <a:buAutoNum type="arabicPeriod"/>
              <a:defRPr/>
            </a:pPr>
            <a:r>
              <a:rPr lang="en-US" sz="2000" dirty="0">
                <a:solidFill>
                  <a:srgbClr val="000000"/>
                </a:solidFill>
                <a:latin typeface="Arial" pitchFamily="34" charset="0"/>
                <a:cs typeface="Arial" pitchFamily="34" charset="0"/>
              </a:rPr>
              <a:t>Customers </a:t>
            </a:r>
            <a:r>
              <a:rPr lang="en-US" sz="2000" dirty="0" smtClean="0">
                <a:solidFill>
                  <a:srgbClr val="000000"/>
                </a:solidFill>
                <a:latin typeface="Arial" pitchFamily="34" charset="0"/>
                <a:cs typeface="Arial" pitchFamily="34" charset="0"/>
              </a:rPr>
              <a:t>may place orders utilizing any of the following methods:</a:t>
            </a:r>
          </a:p>
          <a:p>
            <a:pPr marL="914400" lvl="1" indent="-457200" algn="l">
              <a:spcAft>
                <a:spcPct val="70000"/>
              </a:spcAft>
              <a:buFont typeface="Arial" pitchFamily="34" charset="0"/>
              <a:buChar char="•"/>
              <a:defRPr/>
            </a:pPr>
            <a:r>
              <a:rPr lang="en-US" sz="2000" dirty="0" smtClean="0">
                <a:solidFill>
                  <a:srgbClr val="000000"/>
                </a:solidFill>
                <a:latin typeface="Arial" pitchFamily="34" charset="0"/>
                <a:cs typeface="Arial" pitchFamily="34" charset="0"/>
              </a:rPr>
              <a:t>SciQuest (Team GA Marketplace, GA 1</a:t>
            </a:r>
            <a:r>
              <a:rPr lang="en-US" sz="2000" baseline="30000" dirty="0" smtClean="0">
                <a:solidFill>
                  <a:srgbClr val="000000"/>
                </a:solidFill>
                <a:latin typeface="Arial" pitchFamily="34" charset="0"/>
                <a:cs typeface="Arial" pitchFamily="34" charset="0"/>
              </a:rPr>
              <a:t>st</a:t>
            </a:r>
            <a:r>
              <a:rPr lang="en-US" sz="2000" dirty="0" smtClean="0">
                <a:solidFill>
                  <a:srgbClr val="000000"/>
                </a:solidFill>
                <a:latin typeface="Arial" pitchFamily="34" charset="0"/>
                <a:cs typeface="Arial" pitchFamily="34" charset="0"/>
              </a:rPr>
              <a:t>, UGA Mart, etc..)</a:t>
            </a:r>
          </a:p>
          <a:p>
            <a:pPr marL="914400" lvl="1" indent="-457200" algn="l">
              <a:spcAft>
                <a:spcPct val="70000"/>
              </a:spcAft>
              <a:buFont typeface="Arial" pitchFamily="34" charset="0"/>
              <a:buChar char="•"/>
              <a:defRPr/>
            </a:pPr>
            <a:r>
              <a:rPr lang="en-US" sz="2000" dirty="0">
                <a:solidFill>
                  <a:srgbClr val="000000"/>
                </a:solidFill>
                <a:latin typeface="Arial" pitchFamily="34" charset="0"/>
                <a:cs typeface="Arial" pitchFamily="34" charset="0"/>
              </a:rPr>
              <a:t>On-line via </a:t>
            </a:r>
            <a:r>
              <a:rPr lang="en-US" sz="2000" b="1" dirty="0" smtClean="0">
                <a:solidFill>
                  <a:srgbClr val="000000"/>
                </a:solidFill>
                <a:latin typeface="Arial" pitchFamily="34" charset="0"/>
                <a:cs typeface="Arial" pitchFamily="34" charset="0"/>
              </a:rPr>
              <a:t>Staplesadvantage.com </a:t>
            </a:r>
            <a:endParaRPr lang="en-US" sz="2000" dirty="0" smtClean="0">
              <a:solidFill>
                <a:srgbClr val="000000"/>
              </a:solidFill>
              <a:latin typeface="Arial" pitchFamily="34" charset="0"/>
              <a:cs typeface="Arial" pitchFamily="34" charset="0"/>
            </a:endParaRPr>
          </a:p>
          <a:p>
            <a:pPr marL="914400" lvl="1" indent="-457200" algn="l">
              <a:spcAft>
                <a:spcPct val="70000"/>
              </a:spcAft>
              <a:buFont typeface="Arial" pitchFamily="34" charset="0"/>
              <a:buChar char="•"/>
              <a:defRPr/>
            </a:pPr>
            <a:r>
              <a:rPr lang="en-US" sz="2000" dirty="0" smtClean="0">
                <a:solidFill>
                  <a:srgbClr val="000000"/>
                </a:solidFill>
                <a:latin typeface="Arial" pitchFamily="34" charset="0"/>
                <a:cs typeface="Arial" pitchFamily="34" charset="0"/>
              </a:rPr>
              <a:t>Phone </a:t>
            </a:r>
            <a:r>
              <a:rPr lang="en-US" sz="2000" dirty="0">
                <a:solidFill>
                  <a:srgbClr val="000000"/>
                </a:solidFill>
                <a:latin typeface="Arial" pitchFamily="34" charset="0"/>
                <a:cs typeface="Arial" pitchFamily="34" charset="0"/>
              </a:rPr>
              <a:t>orders may be placed by dialing </a:t>
            </a:r>
            <a:r>
              <a:rPr lang="en-US" sz="2000" dirty="0" smtClean="0">
                <a:solidFill>
                  <a:srgbClr val="000000"/>
                </a:solidFill>
                <a:latin typeface="Arial" pitchFamily="34" charset="0"/>
                <a:cs typeface="Arial" pitchFamily="34" charset="0"/>
              </a:rPr>
              <a:t>1-888-593-0146</a:t>
            </a:r>
          </a:p>
          <a:p>
            <a:pPr marL="914400" lvl="1" indent="-457200" algn="l">
              <a:spcAft>
                <a:spcPct val="70000"/>
              </a:spcAft>
              <a:buFont typeface="Arial" pitchFamily="34" charset="0"/>
              <a:buChar char="•"/>
              <a:defRPr/>
            </a:pPr>
            <a:r>
              <a:rPr lang="en-US" sz="2000" dirty="0" smtClean="0">
                <a:solidFill>
                  <a:srgbClr val="000000"/>
                </a:solidFill>
                <a:latin typeface="Arial" pitchFamily="34" charset="0"/>
                <a:cs typeface="Arial" pitchFamily="34" charset="0"/>
              </a:rPr>
              <a:t>Purchase </a:t>
            </a:r>
            <a:r>
              <a:rPr lang="en-US" sz="2000" dirty="0">
                <a:solidFill>
                  <a:srgbClr val="000000"/>
                </a:solidFill>
                <a:latin typeface="Arial" pitchFamily="34" charset="0"/>
                <a:cs typeface="Arial" pitchFamily="34" charset="0"/>
              </a:rPr>
              <a:t>Orders may be faxed to 1-888-222-8618</a:t>
            </a: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3"/>
          <p:cNvSpPr txBox="1">
            <a:spLocks noChangeArrowheads="1"/>
          </p:cNvSpPr>
          <p:nvPr/>
        </p:nvSpPr>
        <p:spPr bwMode="auto">
          <a:xfrm>
            <a:off x="563563" y="339725"/>
            <a:ext cx="66294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2400" b="1" kern="0" dirty="0" smtClean="0">
                <a:latin typeface="+mj-lt"/>
                <a:ea typeface="+mj-ea"/>
                <a:cs typeface="+mj-cs"/>
              </a:rPr>
              <a:t>New Contract Highlights</a:t>
            </a:r>
            <a:endParaRPr kumimoji="0" lang="en-US" sz="2400" b="1" i="0" u="none" strike="noStrike" kern="0" cap="none" spc="0" normalizeH="0" baseline="0" noProof="0" dirty="0" smtClean="0">
              <a:ln>
                <a:noFill/>
              </a:ln>
              <a:solidFill>
                <a:schemeClr val="tx1"/>
              </a:solidFill>
              <a:effectLst/>
              <a:uLnTx/>
              <a:uFillTx/>
              <a:latin typeface="+mj-lt"/>
              <a:ea typeface="+mj-ea"/>
              <a:cs typeface="+mj-cs"/>
            </a:endParaRPr>
          </a:p>
        </p:txBody>
      </p:sp>
      <p:sp>
        <p:nvSpPr>
          <p:cNvPr id="6" name="AutoShape 3"/>
          <p:cNvSpPr>
            <a:spLocks noChangeArrowheads="1"/>
          </p:cNvSpPr>
          <p:nvPr/>
        </p:nvSpPr>
        <p:spPr bwMode="auto">
          <a:xfrm>
            <a:off x="274640" y="1525588"/>
            <a:ext cx="8593137" cy="5143500"/>
          </a:xfrm>
          <a:prstGeom prst="foldedCorner">
            <a:avLst>
              <a:gd name="adj" fmla="val 12500"/>
            </a:avLst>
          </a:prstGeom>
          <a:solidFill>
            <a:srgbClr val="FFFFCC"/>
          </a:solidFill>
          <a:ln w="12700" algn="ctr">
            <a:solidFill>
              <a:schemeClr val="bg2"/>
            </a:solidFill>
            <a:round/>
            <a:headEnd/>
            <a:tailEnd/>
          </a:ln>
          <a:effectLst>
            <a:outerShdw dist="107763" dir="2700000" algn="ctr" rotWithShape="0">
              <a:srgbClr val="DDDDDD">
                <a:alpha val="50000"/>
              </a:srgbClr>
            </a:outerShdw>
          </a:effectLst>
        </p:spPr>
        <p:txBody>
          <a:bodyPr anchor="t"/>
          <a:lstStyle/>
          <a:p>
            <a:pPr marL="457200" indent="-457200" algn="l">
              <a:spcAft>
                <a:spcPct val="70000"/>
              </a:spcAft>
              <a:buFontTx/>
              <a:buAutoNum type="arabicPeriod"/>
              <a:defRPr/>
            </a:pPr>
            <a:endParaRPr lang="en-US" sz="2000" dirty="0" smtClean="0">
              <a:solidFill>
                <a:srgbClr val="000000"/>
              </a:solidFill>
              <a:latin typeface="Arial" pitchFamily="34" charset="0"/>
              <a:cs typeface="Arial" pitchFamily="34" charset="0"/>
            </a:endParaRPr>
          </a:p>
          <a:p>
            <a:pPr marL="457200" indent="-457200" algn="l">
              <a:spcAft>
                <a:spcPct val="70000"/>
              </a:spcAft>
              <a:buFont typeface="+mj-lt"/>
              <a:buAutoNum type="arabicPeriod" startAt="4"/>
              <a:defRPr/>
            </a:pPr>
            <a:r>
              <a:rPr lang="en-US" sz="2000" dirty="0" smtClean="0">
                <a:solidFill>
                  <a:srgbClr val="000000"/>
                </a:solidFill>
                <a:latin typeface="Arial" pitchFamily="34" charset="0"/>
                <a:cs typeface="Arial" pitchFamily="34" charset="0"/>
              </a:rPr>
              <a:t>If you do not currently have an account with Staples Advantage you need to establish an account prior to ordering. </a:t>
            </a:r>
          </a:p>
          <a:p>
            <a:pPr marL="457200" indent="-457200" algn="l">
              <a:spcAft>
                <a:spcPct val="70000"/>
              </a:spcAft>
              <a:buFontTx/>
              <a:buAutoNum type="arabicPeriod" startAt="4"/>
              <a:defRPr/>
            </a:pPr>
            <a:r>
              <a:rPr lang="en-US" sz="2000" dirty="0" smtClean="0">
                <a:solidFill>
                  <a:srgbClr val="000000"/>
                </a:solidFill>
                <a:latin typeface="Arial" pitchFamily="34" charset="0"/>
                <a:cs typeface="Arial" pitchFamily="34" charset="0"/>
              </a:rPr>
              <a:t>For more information about the State of GA program or to register for an account please visit the State of GA micro site.  The web address for the micro-site is</a:t>
            </a:r>
            <a:r>
              <a:rPr lang="en-US" sz="2000" dirty="0">
                <a:solidFill>
                  <a:srgbClr val="000000"/>
                </a:solidFill>
                <a:latin typeface="Arial" pitchFamily="34" charset="0"/>
                <a:cs typeface="Arial" pitchFamily="34" charset="0"/>
              </a:rPr>
              <a:t>: </a:t>
            </a:r>
            <a:r>
              <a:rPr lang="en-US" sz="2000" dirty="0">
                <a:solidFill>
                  <a:srgbClr val="000000"/>
                </a:solidFill>
                <a:latin typeface="Arial" pitchFamily="34" charset="0"/>
                <a:cs typeface="Arial" pitchFamily="34" charset="0"/>
                <a:hlinkClick r:id="rId3"/>
              </a:rPr>
              <a:t>http://staplesadvantage.com/stateofga</a:t>
            </a:r>
            <a:r>
              <a:rPr lang="en-US" sz="2000" dirty="0" smtClean="0">
                <a:solidFill>
                  <a:srgbClr val="000000"/>
                </a:solidFill>
                <a:latin typeface="Arial" pitchFamily="34" charset="0"/>
                <a:cs typeface="Arial" pitchFamily="34" charset="0"/>
                <a:hlinkClick r:id="rId3"/>
              </a:rPr>
              <a:t>/</a:t>
            </a:r>
            <a:endParaRPr lang="en-US" sz="2000" dirty="0" smtClean="0">
              <a:solidFill>
                <a:srgbClr val="000000"/>
              </a:solidFill>
              <a:latin typeface="Arial" pitchFamily="34" charset="0"/>
              <a:cs typeface="Arial" pitchFamily="34" charset="0"/>
            </a:endParaRPr>
          </a:p>
          <a:p>
            <a:pPr marL="914400" lvl="1" indent="-457200" algn="l">
              <a:spcAft>
                <a:spcPct val="70000"/>
              </a:spcAft>
              <a:buFont typeface="Arial" pitchFamily="34" charset="0"/>
              <a:buChar char="•"/>
              <a:defRPr/>
            </a:pPr>
            <a:r>
              <a:rPr lang="en-US" sz="1800" dirty="0" smtClean="0">
                <a:solidFill>
                  <a:srgbClr val="000000"/>
                </a:solidFill>
                <a:latin typeface="Arial" pitchFamily="34" charset="0"/>
                <a:cs typeface="Arial" pitchFamily="34" charset="0"/>
              </a:rPr>
              <a:t>Please Note: Some information found on the micro site today makes reference to the existing contract details  All information on the micro site will be updated by the contract conversion date.</a:t>
            </a: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descr="Staples Advantage _ Welcome.jpg"/>
          <p:cNvPicPr>
            <a:picLocks noChangeAspect="1"/>
          </p:cNvPicPr>
          <p:nvPr/>
        </p:nvPicPr>
        <p:blipFill>
          <a:blip r:embed="rId3" cstate="print"/>
          <a:srcRect/>
          <a:stretch>
            <a:fillRect/>
          </a:stretch>
        </p:blipFill>
        <p:spPr bwMode="auto">
          <a:xfrm>
            <a:off x="1" y="804862"/>
            <a:ext cx="7783513" cy="6053138"/>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686" y="1522639"/>
            <a:ext cx="7794172" cy="944789"/>
          </a:xfrm>
        </p:spPr>
        <p:txBody>
          <a:bodyPr/>
          <a:lstStyle/>
          <a:p>
            <a:pPr algn="ctr"/>
            <a:r>
              <a:rPr lang="en-US" sz="2800" dirty="0" smtClean="0"/>
              <a:t/>
            </a:r>
            <a:br>
              <a:rPr lang="en-US" sz="2800" dirty="0" smtClean="0"/>
            </a:br>
            <a:r>
              <a:rPr lang="en-US" sz="2800" dirty="0" smtClean="0"/>
              <a:t>CUSTOMER ACCOUNT MANAGEMENT HIGHLIGHTS</a:t>
            </a:r>
            <a:br>
              <a:rPr lang="en-US" sz="2800" dirty="0" smtClean="0"/>
            </a:br>
            <a:r>
              <a:rPr lang="en-US" sz="2800" dirty="0" smtClean="0"/>
              <a:t/>
            </a:r>
            <a:br>
              <a:rPr lang="en-US" sz="2800" dirty="0" smtClean="0"/>
            </a:br>
            <a:r>
              <a:rPr lang="en-US" sz="2800" dirty="0" smtClean="0"/>
              <a:t>Mr. Terone Harris</a:t>
            </a:r>
            <a:br>
              <a:rPr lang="en-US" sz="2800" dirty="0" smtClean="0"/>
            </a:br>
            <a:r>
              <a:rPr lang="en-US" sz="2800" dirty="0" smtClean="0"/>
              <a:t> and </a:t>
            </a:r>
            <a:br>
              <a:rPr lang="en-US" sz="2800" dirty="0" smtClean="0"/>
            </a:br>
            <a:r>
              <a:rPr lang="en-US" sz="2800" dirty="0" smtClean="0"/>
              <a:t>Mr. Andrew </a:t>
            </a:r>
            <a:r>
              <a:rPr lang="en-US" sz="2800" dirty="0" err="1" smtClean="0"/>
              <a:t>Brasselton</a:t>
            </a:r>
            <a:r>
              <a:rPr lang="en-US" sz="2800" dirty="0" smtClean="0"/>
              <a:t> </a:t>
            </a:r>
            <a:br>
              <a:rPr lang="en-US" sz="2800" dirty="0" smtClean="0"/>
            </a:br>
            <a:r>
              <a:rPr lang="en-US" sz="2800" dirty="0" smtClean="0"/>
              <a:t/>
            </a:r>
            <a:br>
              <a:rPr lang="en-US" sz="2800" dirty="0" smtClean="0"/>
            </a:br>
            <a:r>
              <a:rPr lang="en-US" sz="2800" dirty="0" smtClean="0"/>
              <a:t>OfficeMax, Inc.  </a:t>
            </a:r>
            <a:endParaRPr lang="en-US" sz="2800" dirty="0"/>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Text Box 3"/>
          <p:cNvSpPr txBox="1">
            <a:spLocks noChangeArrowheads="1"/>
          </p:cNvSpPr>
          <p:nvPr/>
        </p:nvSpPr>
        <p:spPr bwMode="auto">
          <a:xfrm>
            <a:off x="5033965" y="2078038"/>
            <a:ext cx="3868737" cy="457200"/>
          </a:xfrm>
          <a:prstGeom prst="rect">
            <a:avLst/>
          </a:prstGeom>
          <a:solidFill>
            <a:schemeClr val="tx1">
              <a:alpha val="67058"/>
            </a:schemeClr>
          </a:solidFill>
          <a:ln w="38100" algn="ctr">
            <a:noFill/>
            <a:miter lim="800000"/>
            <a:headEnd type="none" w="sm" len="sm"/>
            <a:tailEnd type="none" w="sm" len="sm"/>
          </a:ln>
        </p:spPr>
        <p:txBody>
          <a:bodyPr anchor="ctr"/>
          <a:lstStyle/>
          <a:p>
            <a:r>
              <a:rPr lang="en-US" sz="2000" b="1">
                <a:solidFill>
                  <a:schemeClr val="bg1"/>
                </a:solidFill>
              </a:rPr>
              <a:t>Vendor Contact Information:</a:t>
            </a:r>
          </a:p>
        </p:txBody>
      </p:sp>
      <p:sp>
        <p:nvSpPr>
          <p:cNvPr id="62468" name="Text Box 4"/>
          <p:cNvSpPr txBox="1">
            <a:spLocks noChangeArrowheads="1"/>
          </p:cNvSpPr>
          <p:nvPr/>
        </p:nvSpPr>
        <p:spPr bwMode="auto">
          <a:xfrm>
            <a:off x="749300" y="2078038"/>
            <a:ext cx="3733800" cy="457200"/>
          </a:xfrm>
          <a:prstGeom prst="rect">
            <a:avLst/>
          </a:prstGeom>
          <a:solidFill>
            <a:schemeClr val="tx1">
              <a:alpha val="67058"/>
            </a:schemeClr>
          </a:solidFill>
          <a:ln w="38100" algn="ctr">
            <a:noFill/>
            <a:miter lim="800000"/>
            <a:headEnd type="none" w="sm" len="sm"/>
            <a:tailEnd type="none" w="sm" len="sm"/>
          </a:ln>
        </p:spPr>
        <p:txBody>
          <a:bodyPr anchor="ctr"/>
          <a:lstStyle/>
          <a:p>
            <a:r>
              <a:rPr lang="en-US" sz="2000" b="1">
                <a:solidFill>
                  <a:schemeClr val="bg1"/>
                </a:solidFill>
              </a:rPr>
              <a:t>Submit Questions to:</a:t>
            </a:r>
          </a:p>
        </p:txBody>
      </p:sp>
      <p:sp>
        <p:nvSpPr>
          <p:cNvPr id="15364" name="Text Box 13"/>
          <p:cNvSpPr txBox="1">
            <a:spLocks noChangeArrowheads="1"/>
          </p:cNvSpPr>
          <p:nvPr/>
        </p:nvSpPr>
        <p:spPr bwMode="auto">
          <a:xfrm>
            <a:off x="6235410" y="3154364"/>
            <a:ext cx="184731" cy="424732"/>
          </a:xfrm>
          <a:prstGeom prst="rect">
            <a:avLst/>
          </a:prstGeom>
          <a:noFill/>
          <a:ln w="12700">
            <a:noFill/>
            <a:miter lim="800000"/>
            <a:headEnd/>
            <a:tailEnd/>
          </a:ln>
        </p:spPr>
        <p:txBody>
          <a:bodyPr wrap="none">
            <a:spAutoFit/>
          </a:bodyPr>
          <a:lstStyle/>
          <a:p>
            <a:endParaRPr lang="en-US" sz="2400">
              <a:solidFill>
                <a:srgbClr val="4D4D4D"/>
              </a:solidFill>
            </a:endParaRPr>
          </a:p>
        </p:txBody>
      </p:sp>
      <p:sp>
        <p:nvSpPr>
          <p:cNvPr id="62478" name="Text Box 14"/>
          <p:cNvSpPr txBox="1">
            <a:spLocks noChangeArrowheads="1"/>
          </p:cNvSpPr>
          <p:nvPr/>
        </p:nvSpPr>
        <p:spPr bwMode="auto">
          <a:xfrm>
            <a:off x="749301" y="2514600"/>
            <a:ext cx="3721100" cy="2057400"/>
          </a:xfrm>
          <a:prstGeom prst="rect">
            <a:avLst/>
          </a:prstGeom>
          <a:noFill/>
          <a:ln w="12700">
            <a:solidFill>
              <a:schemeClr val="tx1"/>
            </a:solidFill>
            <a:miter lim="800000"/>
            <a:headEnd/>
            <a:tailEnd/>
          </a:ln>
        </p:spPr>
        <p:txBody>
          <a:bodyPr/>
          <a:lstStyle/>
          <a:p>
            <a:pPr algn="l">
              <a:defRPr/>
            </a:pPr>
            <a:endParaRPr lang="en-US" sz="1600" b="1" dirty="0"/>
          </a:p>
          <a:p>
            <a:pPr algn="l">
              <a:defRPr/>
            </a:pPr>
            <a:r>
              <a:rPr lang="en-US" sz="1600" b="1" dirty="0"/>
              <a:t>Email Address:</a:t>
            </a:r>
            <a:r>
              <a:rPr lang="en-US" sz="1600" dirty="0"/>
              <a:t> </a:t>
            </a:r>
            <a:r>
              <a:rPr lang="en-US" sz="1600" u="sng" dirty="0">
                <a:solidFill>
                  <a:schemeClr val="accent5">
                    <a:lumMod val="50000"/>
                  </a:schemeClr>
                </a:solidFill>
              </a:rPr>
              <a:t>carl.hall</a:t>
            </a:r>
            <a:r>
              <a:rPr lang="en-US" sz="1600" u="sng" dirty="0">
                <a:solidFill>
                  <a:schemeClr val="accent5">
                    <a:lumMod val="50000"/>
                  </a:schemeClr>
                </a:solidFill>
                <a:hlinkClick r:id="rId4"/>
              </a:rPr>
              <a:t>@doas.ga.gov</a:t>
            </a:r>
            <a:endParaRPr lang="en-US" sz="1600" u="sng" dirty="0">
              <a:solidFill>
                <a:schemeClr val="accent5">
                  <a:lumMod val="50000"/>
                </a:schemeClr>
              </a:solidFill>
            </a:endParaRPr>
          </a:p>
          <a:p>
            <a:pPr algn="l">
              <a:lnSpc>
                <a:spcPct val="60000"/>
              </a:lnSpc>
              <a:defRPr/>
            </a:pPr>
            <a:r>
              <a:rPr lang="en-US" sz="1600" b="1" dirty="0"/>
              <a:t>Person to Contact:</a:t>
            </a:r>
            <a:r>
              <a:rPr lang="en-US" sz="1600" dirty="0"/>
              <a:t> </a:t>
            </a:r>
          </a:p>
          <a:p>
            <a:pPr algn="l">
              <a:lnSpc>
                <a:spcPct val="60000"/>
              </a:lnSpc>
              <a:defRPr/>
            </a:pPr>
            <a:r>
              <a:rPr lang="en-US" sz="1600" dirty="0" smtClean="0"/>
              <a:t>Dr. Carl </a:t>
            </a:r>
            <a:r>
              <a:rPr lang="en-US" sz="1600" dirty="0"/>
              <a:t>A. Hall, </a:t>
            </a:r>
            <a:r>
              <a:rPr lang="en-US" sz="1600" dirty="0" err="1" smtClean="0"/>
              <a:t>Ph.D</a:t>
            </a:r>
            <a:r>
              <a:rPr lang="en-US" sz="1600" dirty="0" smtClean="0"/>
              <a:t>, JD, C.P.M.</a:t>
            </a:r>
            <a:endParaRPr lang="en-US" sz="1600" dirty="0"/>
          </a:p>
          <a:p>
            <a:pPr algn="l">
              <a:defRPr/>
            </a:pPr>
            <a:r>
              <a:rPr lang="en-US" sz="1600" b="1" dirty="0"/>
              <a:t>Phone Number:</a:t>
            </a:r>
            <a:r>
              <a:rPr lang="en-US" sz="1600" dirty="0"/>
              <a:t> </a:t>
            </a:r>
          </a:p>
          <a:p>
            <a:pPr algn="l">
              <a:defRPr/>
            </a:pPr>
            <a:r>
              <a:rPr lang="en-US" sz="1600" dirty="0"/>
              <a:t>404-657-4254</a:t>
            </a:r>
          </a:p>
        </p:txBody>
      </p:sp>
      <p:sp>
        <p:nvSpPr>
          <p:cNvPr id="62481" name="Text Box 17"/>
          <p:cNvSpPr txBox="1">
            <a:spLocks noChangeArrowheads="1"/>
          </p:cNvSpPr>
          <p:nvPr/>
        </p:nvSpPr>
        <p:spPr bwMode="auto">
          <a:xfrm>
            <a:off x="714376" y="1320801"/>
            <a:ext cx="6638925" cy="369332"/>
          </a:xfrm>
          <a:prstGeom prst="rect">
            <a:avLst/>
          </a:prstGeom>
          <a:noFill/>
          <a:ln w="12700">
            <a:noFill/>
            <a:miter lim="800000"/>
            <a:headEnd type="none" w="sm" len="sm"/>
            <a:tailEnd type="none" w="sm" len="sm"/>
          </a:ln>
        </p:spPr>
        <p:txBody>
          <a:bodyPr>
            <a:spAutoFit/>
          </a:bodyPr>
          <a:lstStyle/>
          <a:p>
            <a:pPr algn="l"/>
            <a:r>
              <a:rPr lang="en-US" sz="2000"/>
              <a:t>If you have questions about this Statewide Contract:</a:t>
            </a:r>
          </a:p>
        </p:txBody>
      </p:sp>
      <p:sp>
        <p:nvSpPr>
          <p:cNvPr id="15367" name="Rectangle 13"/>
          <p:cNvSpPr>
            <a:spLocks noGrp="1" noChangeArrowheads="1"/>
          </p:cNvSpPr>
          <p:nvPr>
            <p:ph type="title"/>
          </p:nvPr>
        </p:nvSpPr>
        <p:spPr>
          <a:xfrm>
            <a:off x="563563" y="339725"/>
            <a:ext cx="6629400" cy="762000"/>
          </a:xfrm>
        </p:spPr>
        <p:txBody>
          <a:bodyPr/>
          <a:lstStyle/>
          <a:p>
            <a:pPr eaLnBrk="1" hangingPunct="1"/>
            <a:r>
              <a:rPr lang="en-US" sz="2400" smtClean="0"/>
              <a:t>For More Information</a:t>
            </a:r>
          </a:p>
        </p:txBody>
      </p:sp>
      <p:sp>
        <p:nvSpPr>
          <p:cNvPr id="10" name="Text Box 14"/>
          <p:cNvSpPr txBox="1">
            <a:spLocks noChangeArrowheads="1"/>
          </p:cNvSpPr>
          <p:nvPr/>
        </p:nvSpPr>
        <p:spPr bwMode="auto">
          <a:xfrm>
            <a:off x="5029200" y="2514601"/>
            <a:ext cx="3860800" cy="4030663"/>
          </a:xfrm>
          <a:prstGeom prst="rect">
            <a:avLst/>
          </a:prstGeom>
          <a:noFill/>
          <a:ln w="12700">
            <a:solidFill>
              <a:schemeClr val="tx1"/>
            </a:solidFill>
            <a:miter lim="800000"/>
            <a:headEnd/>
            <a:tailEnd/>
          </a:ln>
        </p:spPr>
        <p:txBody>
          <a:bodyPr/>
          <a:lstStyle/>
          <a:p>
            <a:pPr algn="l"/>
            <a:endParaRPr lang="en-US" sz="1600" b="1" dirty="0" smtClean="0"/>
          </a:p>
          <a:p>
            <a:pPr algn="l"/>
            <a:r>
              <a:rPr lang="en-US" sz="1600" b="1" u="sng" dirty="0" smtClean="0"/>
              <a:t>STAPLES</a:t>
            </a:r>
            <a:endParaRPr lang="en-US" sz="1600" b="1" u="sng" dirty="0"/>
          </a:p>
          <a:p>
            <a:pPr algn="l"/>
            <a:r>
              <a:rPr lang="en-US" sz="1600" b="1" dirty="0"/>
              <a:t>Email Address:</a:t>
            </a:r>
            <a:r>
              <a:rPr lang="en-US" sz="1600" dirty="0"/>
              <a:t> </a:t>
            </a:r>
            <a:r>
              <a:rPr lang="en-US" sz="1600" dirty="0">
                <a:hlinkClick r:id="rId4"/>
              </a:rPr>
              <a:t>Lamar Huff@staples.com</a:t>
            </a:r>
            <a:endParaRPr lang="en-US" sz="1600" dirty="0"/>
          </a:p>
          <a:p>
            <a:pPr algn="l">
              <a:lnSpc>
                <a:spcPct val="60000"/>
              </a:lnSpc>
            </a:pPr>
            <a:r>
              <a:rPr lang="en-US" sz="1600" b="1" dirty="0"/>
              <a:t>Person to Contact:</a:t>
            </a:r>
            <a:r>
              <a:rPr lang="en-US" sz="1600" dirty="0"/>
              <a:t> </a:t>
            </a:r>
          </a:p>
          <a:p>
            <a:pPr algn="l">
              <a:lnSpc>
                <a:spcPct val="60000"/>
              </a:lnSpc>
            </a:pPr>
            <a:r>
              <a:rPr lang="en-US" sz="1600" dirty="0" smtClean="0"/>
              <a:t>Mr. Lamar </a:t>
            </a:r>
            <a:r>
              <a:rPr lang="en-US" sz="1600" dirty="0"/>
              <a:t>Huff</a:t>
            </a:r>
          </a:p>
          <a:p>
            <a:pPr algn="l"/>
            <a:endParaRPr lang="en-US" sz="1600" dirty="0"/>
          </a:p>
          <a:p>
            <a:pPr algn="l"/>
            <a:r>
              <a:rPr lang="en-US" sz="1600" b="1" u="sng" dirty="0" smtClean="0"/>
              <a:t>OFFICEMAX </a:t>
            </a:r>
          </a:p>
          <a:p>
            <a:pPr algn="l"/>
            <a:r>
              <a:rPr lang="en-US" sz="1600" b="1" dirty="0" smtClean="0"/>
              <a:t>Email </a:t>
            </a:r>
            <a:r>
              <a:rPr lang="en-US" sz="1600" b="1" dirty="0"/>
              <a:t>Address</a:t>
            </a:r>
            <a:r>
              <a:rPr lang="en-US" sz="1600" dirty="0"/>
              <a:t>: </a:t>
            </a:r>
            <a:r>
              <a:rPr lang="en-US" sz="1600" dirty="0" smtClean="0">
                <a:hlinkClick r:id="rId5"/>
              </a:rPr>
              <a:t>Teroneharrisjr@officemax.com</a:t>
            </a:r>
            <a:endParaRPr lang="en-US" sz="1600" u="sng" dirty="0">
              <a:solidFill>
                <a:srgbClr val="4597A0"/>
              </a:solidFill>
            </a:endParaRPr>
          </a:p>
          <a:p>
            <a:pPr algn="l"/>
            <a:r>
              <a:rPr lang="en-US" sz="1600" b="1" dirty="0"/>
              <a:t>Person to Contact: </a:t>
            </a:r>
          </a:p>
          <a:p>
            <a:pPr algn="l"/>
            <a:r>
              <a:rPr lang="en-US" sz="1600" dirty="0" smtClean="0"/>
              <a:t>Mr. Terone Harris</a:t>
            </a:r>
            <a:endParaRPr lang="en-US" sz="1600" dirty="0"/>
          </a:p>
        </p:txBody>
      </p:sp>
    </p:spTree>
    <p:custDataLst>
      <p:tags r:id="rId1"/>
    </p:custData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2481"/>
                                        </p:tgtEl>
                                        <p:attrNameLst>
                                          <p:attrName>style.visibility</p:attrName>
                                        </p:attrNameLst>
                                      </p:cBhvr>
                                      <p:to>
                                        <p:strVal val="visible"/>
                                      </p:to>
                                    </p:set>
                                    <p:animEffect transition="in" filter="fade">
                                      <p:cBhvr>
                                        <p:cTn id="7" dur="500"/>
                                        <p:tgtEl>
                                          <p:spTgt spid="6248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62468"/>
                                        </p:tgtEl>
                                        <p:attrNameLst>
                                          <p:attrName>style.visibility</p:attrName>
                                        </p:attrNameLst>
                                      </p:cBhvr>
                                      <p:to>
                                        <p:strVal val="visible"/>
                                      </p:to>
                                    </p:set>
                                    <p:animEffect transition="in" filter="barn(outVertical)">
                                      <p:cBhvr>
                                        <p:cTn id="12" dur="500"/>
                                        <p:tgtEl>
                                          <p:spTgt spid="6246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62467"/>
                                        </p:tgtEl>
                                        <p:attrNameLst>
                                          <p:attrName>style.visibility</p:attrName>
                                        </p:attrNameLst>
                                      </p:cBhvr>
                                      <p:to>
                                        <p:strVal val="visible"/>
                                      </p:to>
                                    </p:set>
                                    <p:animEffect transition="in" filter="barn(outVertical)">
                                      <p:cBhvr>
                                        <p:cTn id="17" dur="500"/>
                                        <p:tgtEl>
                                          <p:spTgt spid="62467"/>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62478"/>
                                        </p:tgtEl>
                                        <p:attrNameLst>
                                          <p:attrName>style.visibility</p:attrName>
                                        </p:attrNameLst>
                                      </p:cBhvr>
                                      <p:to>
                                        <p:strVal val="visible"/>
                                      </p:to>
                                    </p:set>
                                    <p:animEffect transition="in" filter="fade">
                                      <p:cBhvr>
                                        <p:cTn id="21" dur="500"/>
                                        <p:tgtEl>
                                          <p:spTgt spid="62478"/>
                                        </p:tgtEl>
                                      </p:cBhvr>
                                    </p:animEffect>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animBg="1" autoUpdateAnimBg="0"/>
      <p:bldP spid="62468" grpId="0" animBg="1" autoUpdateAnimBg="0"/>
      <p:bldP spid="62478" grpId="0" animBg="1"/>
      <p:bldP spid="62481" grpId="0" autoUpdateAnimBg="0"/>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3"/>
          <p:cNvSpPr txBox="1">
            <a:spLocks noChangeArrowheads="1"/>
          </p:cNvSpPr>
          <p:nvPr/>
        </p:nvSpPr>
        <p:spPr bwMode="auto">
          <a:xfrm>
            <a:off x="2438400" y="2514601"/>
            <a:ext cx="3733800" cy="3261644"/>
          </a:xfrm>
          <a:prstGeom prst="rect">
            <a:avLst/>
          </a:prstGeom>
          <a:solidFill>
            <a:schemeClr val="folHlink"/>
          </a:solidFill>
          <a:ln w="12700" algn="ctr">
            <a:noFill/>
            <a:miter lim="800000"/>
            <a:headEnd/>
            <a:tailEnd/>
          </a:ln>
        </p:spPr>
        <p:txBody>
          <a:bodyPr lIns="72000" tIns="72000" rIns="72000" bIns="72000">
            <a:spAutoFit/>
          </a:bodyPr>
          <a:lstStyle/>
          <a:p>
            <a:r>
              <a:rPr lang="en-US" sz="22500" b="1">
                <a:solidFill>
                  <a:schemeClr val="bg1"/>
                </a:solidFill>
              </a:rPr>
              <a:t>?</a:t>
            </a:r>
          </a:p>
        </p:txBody>
      </p:sp>
      <p:sp>
        <p:nvSpPr>
          <p:cNvPr id="4" name="Rectangle 13"/>
          <p:cNvSpPr txBox="1">
            <a:spLocks noChangeArrowheads="1"/>
          </p:cNvSpPr>
          <p:nvPr/>
        </p:nvSpPr>
        <p:spPr bwMode="auto">
          <a:xfrm>
            <a:off x="563563" y="339725"/>
            <a:ext cx="6629400" cy="762000"/>
          </a:xfrm>
          <a:prstGeom prst="rect">
            <a:avLst/>
          </a:prstGeom>
          <a:noFill/>
          <a:ln w="9525">
            <a:noFill/>
            <a:miter lim="800000"/>
            <a:headEnd/>
            <a:tailEnd/>
          </a:ln>
          <a:effectLst/>
        </p:spPr>
        <p:txBody>
          <a:bodyPr/>
          <a:lstStyle/>
          <a:p>
            <a:pPr marL="342900" indent="-342900" algn="l">
              <a:lnSpc>
                <a:spcPct val="100000"/>
              </a:lnSpc>
              <a:spcBef>
                <a:spcPct val="20000"/>
              </a:spcBef>
              <a:buClr>
                <a:srgbClr val="FF9933"/>
              </a:buClr>
              <a:defRPr/>
            </a:pPr>
            <a:r>
              <a:rPr lang="en-US" sz="2400" b="1" kern="0" dirty="0">
                <a:latin typeface="+mn-lt"/>
                <a:cs typeface="+mn-cs"/>
              </a:rPr>
              <a:t>Questions?</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3"/>
          <p:cNvSpPr>
            <a:spLocks noGrp="1" noChangeArrowheads="1"/>
          </p:cNvSpPr>
          <p:nvPr>
            <p:ph type="title"/>
          </p:nvPr>
        </p:nvSpPr>
        <p:spPr>
          <a:xfrm>
            <a:off x="563563" y="339725"/>
            <a:ext cx="6629400" cy="762000"/>
          </a:xfrm>
        </p:spPr>
        <p:txBody>
          <a:bodyPr/>
          <a:lstStyle/>
          <a:p>
            <a:pPr eaLnBrk="1" hangingPunct="1"/>
            <a:r>
              <a:rPr lang="en-US" sz="2400" smtClean="0"/>
              <a:t>Your Presenter</a:t>
            </a:r>
          </a:p>
        </p:txBody>
      </p:sp>
      <p:sp>
        <p:nvSpPr>
          <p:cNvPr id="2078" name="Rectangle 30"/>
          <p:cNvSpPr>
            <a:spLocks noGrp="1" noChangeArrowheads="1"/>
          </p:cNvSpPr>
          <p:nvPr>
            <p:ph type="body" idx="1"/>
          </p:nvPr>
        </p:nvSpPr>
        <p:spPr>
          <a:xfrm>
            <a:off x="3875089" y="1654175"/>
            <a:ext cx="4773612" cy="4484688"/>
          </a:xfrm>
          <a:ln>
            <a:solidFill>
              <a:schemeClr val="tx1">
                <a:lumMod val="95000"/>
                <a:lumOff val="5000"/>
              </a:schemeClr>
            </a:solidFill>
          </a:ln>
        </p:spPr>
        <p:txBody>
          <a:bodyPr/>
          <a:lstStyle/>
          <a:p>
            <a:pPr marL="0" indent="0" eaLnBrk="1" hangingPunct="1">
              <a:buFont typeface="Wingdings" pitchFamily="2" charset="2"/>
              <a:buNone/>
              <a:defRPr/>
            </a:pPr>
            <a:r>
              <a:rPr lang="en-US" sz="2000" dirty="0" smtClean="0">
                <a:solidFill>
                  <a:schemeClr val="hlink"/>
                </a:solidFill>
              </a:rPr>
              <a:t>Title</a:t>
            </a:r>
            <a:r>
              <a:rPr lang="en-US" sz="2000" dirty="0" smtClean="0"/>
              <a:t>: Associate Category Manager</a:t>
            </a:r>
          </a:p>
          <a:p>
            <a:pPr marL="0" indent="0" eaLnBrk="1" hangingPunct="1">
              <a:buFont typeface="Wingdings" pitchFamily="2" charset="2"/>
              <a:buNone/>
              <a:defRPr/>
            </a:pPr>
            <a:endParaRPr lang="en-US" sz="2000" dirty="0" smtClean="0">
              <a:solidFill>
                <a:schemeClr val="hlink"/>
              </a:solidFill>
            </a:endParaRPr>
          </a:p>
          <a:p>
            <a:pPr marL="0" indent="0" eaLnBrk="1" hangingPunct="1">
              <a:buFont typeface="Wingdings" pitchFamily="2" charset="2"/>
              <a:buNone/>
              <a:defRPr/>
            </a:pPr>
            <a:r>
              <a:rPr lang="en-US" sz="2000" dirty="0" smtClean="0">
                <a:solidFill>
                  <a:schemeClr val="hlink"/>
                </a:solidFill>
              </a:rPr>
              <a:t>Experience</a:t>
            </a:r>
            <a:r>
              <a:rPr lang="en-US" sz="2000" dirty="0" smtClean="0"/>
              <a:t>: 20+ years of Procurement/Contracting Experience</a:t>
            </a:r>
          </a:p>
          <a:p>
            <a:pPr marL="0" indent="0" eaLnBrk="1" hangingPunct="1">
              <a:buFont typeface="Wingdings" pitchFamily="2" charset="2"/>
              <a:buNone/>
              <a:defRPr/>
            </a:pPr>
            <a:endParaRPr lang="en-US" sz="2000" dirty="0" smtClean="0">
              <a:solidFill>
                <a:schemeClr val="hlink"/>
              </a:solidFill>
            </a:endParaRPr>
          </a:p>
          <a:p>
            <a:pPr marL="0" indent="0" eaLnBrk="1" hangingPunct="1">
              <a:buFont typeface="Wingdings" pitchFamily="2" charset="2"/>
              <a:buNone/>
              <a:defRPr/>
            </a:pPr>
            <a:r>
              <a:rPr lang="en-US" sz="2000" dirty="0" smtClean="0">
                <a:solidFill>
                  <a:schemeClr val="hlink"/>
                </a:solidFill>
              </a:rPr>
              <a:t>Contact Information</a:t>
            </a:r>
            <a:r>
              <a:rPr lang="en-US" sz="2000" dirty="0" smtClean="0"/>
              <a:t>: carl.hall@doas.ga.gov</a:t>
            </a:r>
            <a:br>
              <a:rPr lang="en-US" sz="2000" dirty="0" smtClean="0"/>
            </a:br>
            <a:r>
              <a:rPr lang="en-US" sz="2000" dirty="0" smtClean="0"/>
              <a:t>404-657-4254</a:t>
            </a:r>
          </a:p>
        </p:txBody>
      </p:sp>
      <p:sp>
        <p:nvSpPr>
          <p:cNvPr id="2085" name="Text Box 37"/>
          <p:cNvSpPr txBox="1">
            <a:spLocks noChangeArrowheads="1"/>
          </p:cNvSpPr>
          <p:nvPr/>
        </p:nvSpPr>
        <p:spPr bwMode="gray">
          <a:xfrm>
            <a:off x="188913" y="3055939"/>
            <a:ext cx="3556000" cy="746125"/>
          </a:xfrm>
          <a:prstGeom prst="rect">
            <a:avLst/>
          </a:prstGeom>
          <a:solidFill>
            <a:schemeClr val="tx1"/>
          </a:solidFill>
          <a:ln w="12700">
            <a:solidFill>
              <a:schemeClr val="tx1"/>
            </a:solidFill>
            <a:miter lim="800000"/>
            <a:headEnd/>
            <a:tailEnd/>
          </a:ln>
        </p:spPr>
        <p:txBody>
          <a:bodyPr anchor="ctr"/>
          <a:lstStyle/>
          <a:p>
            <a:r>
              <a:rPr lang="en-US" sz="2400" b="1" dirty="0">
                <a:solidFill>
                  <a:schemeClr val="bg1"/>
                </a:solidFill>
              </a:rPr>
              <a:t>Carl A. </a:t>
            </a:r>
            <a:r>
              <a:rPr lang="en-US" sz="2400" b="1" dirty="0" smtClean="0">
                <a:solidFill>
                  <a:schemeClr val="bg1"/>
                </a:solidFill>
              </a:rPr>
              <a:t>Hall</a:t>
            </a:r>
            <a:endParaRPr lang="en-US" sz="2400" b="1" dirty="0">
              <a:solidFill>
                <a:schemeClr val="bg1"/>
              </a:solidFill>
            </a:endParaRPr>
          </a:p>
        </p:txBody>
      </p:sp>
    </p:spTree>
    <p:custDataLst>
      <p:tags r:id="rId1"/>
    </p:custData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2085"/>
                                        </p:tgtEl>
                                        <p:attrNameLst>
                                          <p:attrName>style.visibility</p:attrName>
                                        </p:attrNameLst>
                                      </p:cBhvr>
                                      <p:to>
                                        <p:strVal val="visible"/>
                                      </p:to>
                                    </p:set>
                                    <p:animEffect transition="in" filter="barn(outVertical)">
                                      <p:cBhvr>
                                        <p:cTn id="7" dur="500"/>
                                        <p:tgtEl>
                                          <p:spTgt spid="208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78">
                                            <p:bg/>
                                          </p:spTgt>
                                        </p:tgtEl>
                                        <p:attrNameLst>
                                          <p:attrName>style.visibility</p:attrName>
                                        </p:attrNameLst>
                                      </p:cBhvr>
                                      <p:to>
                                        <p:strVal val="visible"/>
                                      </p:to>
                                    </p:set>
                                    <p:animEffect transition="in" filter="fade">
                                      <p:cBhvr>
                                        <p:cTn id="12" dur="500"/>
                                        <p:tgtEl>
                                          <p:spTgt spid="2078">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78">
                                            <p:txEl>
                                              <p:pRg st="0" end="0"/>
                                            </p:txEl>
                                          </p:spTgt>
                                        </p:tgtEl>
                                        <p:attrNameLst>
                                          <p:attrName>style.visibility</p:attrName>
                                        </p:attrNameLst>
                                      </p:cBhvr>
                                      <p:to>
                                        <p:strVal val="visible"/>
                                      </p:to>
                                    </p:set>
                                    <p:animEffect transition="in" filter="fade">
                                      <p:cBhvr>
                                        <p:cTn id="17" dur="500"/>
                                        <p:tgtEl>
                                          <p:spTgt spid="207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78">
                                            <p:txEl>
                                              <p:pRg st="2" end="2"/>
                                            </p:txEl>
                                          </p:spTgt>
                                        </p:tgtEl>
                                        <p:attrNameLst>
                                          <p:attrName>style.visibility</p:attrName>
                                        </p:attrNameLst>
                                      </p:cBhvr>
                                      <p:to>
                                        <p:strVal val="visible"/>
                                      </p:to>
                                    </p:set>
                                    <p:animEffect transition="in" filter="fade">
                                      <p:cBhvr>
                                        <p:cTn id="22" dur="500"/>
                                        <p:tgtEl>
                                          <p:spTgt spid="207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78">
                                            <p:txEl>
                                              <p:pRg st="4" end="4"/>
                                            </p:txEl>
                                          </p:spTgt>
                                        </p:tgtEl>
                                        <p:attrNameLst>
                                          <p:attrName>style.visibility</p:attrName>
                                        </p:attrNameLst>
                                      </p:cBhvr>
                                      <p:to>
                                        <p:strVal val="visible"/>
                                      </p:to>
                                    </p:set>
                                    <p:animEffect transition="in" filter="fade">
                                      <p:cBhvr>
                                        <p:cTn id="27" dur="500"/>
                                        <p:tgtEl>
                                          <p:spTgt spid="207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 grpId="0" build="p" animBg="1"/>
      <p:bldP spid="208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063" y="593725"/>
            <a:ext cx="7649708" cy="762000"/>
          </a:xfrm>
        </p:spPr>
        <p:txBody>
          <a:bodyPr/>
          <a:lstStyle/>
          <a:p>
            <a:pPr algn="ctr"/>
            <a:r>
              <a:rPr lang="en-US" dirty="0" smtClean="0"/>
              <a:t>AGENDA</a:t>
            </a:r>
            <a:endParaRPr lang="en-US" dirty="0"/>
          </a:p>
        </p:txBody>
      </p:sp>
      <p:sp>
        <p:nvSpPr>
          <p:cNvPr id="3" name="Content Placeholder 2"/>
          <p:cNvSpPr>
            <a:spLocks noGrp="1"/>
          </p:cNvSpPr>
          <p:nvPr>
            <p:ph idx="1"/>
          </p:nvPr>
        </p:nvSpPr>
        <p:spPr>
          <a:xfrm>
            <a:off x="482600" y="1262743"/>
            <a:ext cx="7543800" cy="5109028"/>
          </a:xfrm>
        </p:spPr>
        <p:txBody>
          <a:bodyPr/>
          <a:lstStyle/>
          <a:p>
            <a:r>
              <a:rPr lang="en-US" dirty="0" smtClean="0"/>
              <a:t>Contract Overview         -         Carl A. Hall, DOAS</a:t>
            </a:r>
          </a:p>
          <a:p>
            <a:r>
              <a:rPr lang="en-US" dirty="0" smtClean="0"/>
              <a:t>Team Georgia Marketplace Ordering – Ed Macey and Marcus Britton, DOAS</a:t>
            </a:r>
          </a:p>
          <a:p>
            <a:r>
              <a:rPr lang="en-US" dirty="0" smtClean="0"/>
              <a:t>Paper &amp; Toner Ordering  -     Lamar Huff, Staples </a:t>
            </a:r>
          </a:p>
          <a:p>
            <a:r>
              <a:rPr lang="en-US" dirty="0" smtClean="0"/>
              <a:t>General Office Supplies –        Terone Harris and Andy Braselton, OfficeMax </a:t>
            </a:r>
          </a:p>
          <a:p>
            <a:r>
              <a:rPr lang="en-US" dirty="0" smtClean="0"/>
              <a:t>Closing </a:t>
            </a:r>
            <a:endParaRPr lang="en-US"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0" name="Rectangle 10"/>
          <p:cNvSpPr>
            <a:spLocks noGrp="1" noChangeArrowheads="1"/>
          </p:cNvSpPr>
          <p:nvPr>
            <p:ph type="body" sz="half" idx="2"/>
          </p:nvPr>
        </p:nvSpPr>
        <p:spPr>
          <a:xfrm>
            <a:off x="4343400" y="1600201"/>
            <a:ext cx="4343400" cy="4711700"/>
          </a:xfrm>
        </p:spPr>
        <p:txBody>
          <a:bodyPr/>
          <a:lstStyle/>
          <a:p>
            <a:pPr eaLnBrk="1" hangingPunct="1">
              <a:lnSpc>
                <a:spcPct val="90000"/>
              </a:lnSpc>
            </a:pPr>
            <a:r>
              <a:rPr lang="en-US" sz="1800" dirty="0" smtClean="0"/>
              <a:t>Explain</a:t>
            </a:r>
            <a:r>
              <a:rPr lang="en-US" sz="1800" b="0" dirty="0" smtClean="0"/>
              <a:t> the purpose of the Statewide Contract</a:t>
            </a:r>
          </a:p>
          <a:p>
            <a:pPr eaLnBrk="1" hangingPunct="1">
              <a:lnSpc>
                <a:spcPct val="90000"/>
              </a:lnSpc>
            </a:pPr>
            <a:r>
              <a:rPr lang="en-US" sz="1800" dirty="0" smtClean="0"/>
              <a:t>Review</a:t>
            </a:r>
            <a:r>
              <a:rPr lang="en-US" sz="1800" b="0" dirty="0" smtClean="0"/>
              <a:t> the benefits of the Statewide Contract</a:t>
            </a:r>
          </a:p>
          <a:p>
            <a:pPr eaLnBrk="1" hangingPunct="1">
              <a:lnSpc>
                <a:spcPct val="90000"/>
              </a:lnSpc>
            </a:pPr>
            <a:r>
              <a:rPr lang="en-US" sz="1800" dirty="0" smtClean="0"/>
              <a:t>Highlight</a:t>
            </a:r>
            <a:r>
              <a:rPr lang="en-US" sz="1800" b="0" dirty="0" smtClean="0"/>
              <a:t> specific details related to the Statewide Contract</a:t>
            </a:r>
          </a:p>
          <a:p>
            <a:pPr eaLnBrk="1" hangingPunct="1">
              <a:lnSpc>
                <a:spcPct val="90000"/>
              </a:lnSpc>
            </a:pPr>
            <a:r>
              <a:rPr lang="en-US" sz="1800" dirty="0" smtClean="0"/>
              <a:t>List</a:t>
            </a:r>
            <a:r>
              <a:rPr lang="en-US" sz="1800" b="0" dirty="0" smtClean="0"/>
              <a:t> the steps you follow to find the Statewide Contract on the SPD website</a:t>
            </a:r>
          </a:p>
          <a:p>
            <a:pPr eaLnBrk="1" hangingPunct="1">
              <a:lnSpc>
                <a:spcPct val="90000"/>
              </a:lnSpc>
            </a:pPr>
            <a:r>
              <a:rPr lang="en-US" sz="1800" dirty="0" smtClean="0"/>
              <a:t>Introduce</a:t>
            </a:r>
            <a:r>
              <a:rPr lang="en-US" sz="1800" b="0" dirty="0" smtClean="0"/>
              <a:t> the suppliers selected to provide products and service under this statewide contract</a:t>
            </a:r>
          </a:p>
          <a:p>
            <a:pPr eaLnBrk="1" hangingPunct="1">
              <a:lnSpc>
                <a:spcPct val="90000"/>
              </a:lnSpc>
            </a:pPr>
            <a:r>
              <a:rPr lang="en-US" sz="1800" dirty="0" smtClean="0"/>
              <a:t>Discuss</a:t>
            </a:r>
            <a:r>
              <a:rPr lang="en-US" sz="1800" b="0" dirty="0" smtClean="0"/>
              <a:t> FAQs related to the Statewide Contract</a:t>
            </a:r>
          </a:p>
          <a:p>
            <a:pPr eaLnBrk="1" hangingPunct="1">
              <a:lnSpc>
                <a:spcPct val="90000"/>
              </a:lnSpc>
            </a:pPr>
            <a:r>
              <a:rPr lang="en-US" sz="1800" dirty="0" smtClean="0"/>
              <a:t>Describe</a:t>
            </a:r>
            <a:r>
              <a:rPr lang="en-US" sz="1800" b="0" dirty="0" smtClean="0"/>
              <a:t> the procedures for obtaining more information about the Statewide Contract.</a:t>
            </a:r>
          </a:p>
          <a:p>
            <a:pPr eaLnBrk="1" hangingPunct="1">
              <a:lnSpc>
                <a:spcPct val="90000"/>
              </a:lnSpc>
            </a:pPr>
            <a:endParaRPr lang="en-US" sz="1800" b="0" dirty="0" smtClean="0"/>
          </a:p>
        </p:txBody>
      </p:sp>
      <p:sp>
        <p:nvSpPr>
          <p:cNvPr id="7171" name="Text Box 7"/>
          <p:cNvSpPr txBox="1">
            <a:spLocks noChangeArrowheads="1"/>
          </p:cNvSpPr>
          <p:nvPr/>
        </p:nvSpPr>
        <p:spPr bwMode="auto">
          <a:xfrm>
            <a:off x="687388" y="1066800"/>
            <a:ext cx="7620000" cy="369332"/>
          </a:xfrm>
          <a:prstGeom prst="rect">
            <a:avLst/>
          </a:prstGeom>
          <a:noFill/>
          <a:ln w="9525">
            <a:noFill/>
            <a:miter lim="800000"/>
            <a:headEnd/>
            <a:tailEnd/>
          </a:ln>
        </p:spPr>
        <p:txBody>
          <a:bodyPr>
            <a:spAutoFit/>
          </a:bodyPr>
          <a:lstStyle/>
          <a:p>
            <a:pPr algn="l"/>
            <a:r>
              <a:rPr lang="en-US" sz="2000"/>
              <a:t>The purpose of this webinar is to:</a:t>
            </a:r>
          </a:p>
        </p:txBody>
      </p:sp>
      <p:grpSp>
        <p:nvGrpSpPr>
          <p:cNvPr id="7172" name="Group 86"/>
          <p:cNvGrpSpPr>
            <a:grpSpLocks/>
          </p:cNvGrpSpPr>
          <p:nvPr/>
        </p:nvGrpSpPr>
        <p:grpSpPr bwMode="auto">
          <a:xfrm>
            <a:off x="914400" y="1981200"/>
            <a:ext cx="3200400" cy="3810000"/>
            <a:chOff x="576" y="1248"/>
            <a:chExt cx="2016" cy="2400"/>
          </a:xfrm>
        </p:grpSpPr>
        <p:pic>
          <p:nvPicPr>
            <p:cNvPr id="7174" name="Picture 8" descr="MCj04348430000[1]"/>
            <p:cNvPicPr>
              <a:picLocks noChangeAspect="1" noChangeArrowheads="1"/>
            </p:cNvPicPr>
            <p:nvPr/>
          </p:nvPicPr>
          <p:blipFill>
            <a:blip r:embed="rId4" cstate="print"/>
            <a:srcRect/>
            <a:stretch>
              <a:fillRect/>
            </a:stretch>
          </p:blipFill>
          <p:spPr bwMode="auto">
            <a:xfrm>
              <a:off x="576" y="1248"/>
              <a:ext cx="2016" cy="2400"/>
            </a:xfrm>
            <a:prstGeom prst="rect">
              <a:avLst/>
            </a:prstGeom>
            <a:noFill/>
            <a:ln w="9525">
              <a:noFill/>
              <a:miter lim="800000"/>
              <a:headEnd/>
              <a:tailEnd/>
            </a:ln>
          </p:spPr>
        </p:pic>
        <p:sp>
          <p:nvSpPr>
            <p:cNvPr id="7175" name="Text Box 9"/>
            <p:cNvSpPr txBox="1">
              <a:spLocks noChangeArrowheads="1"/>
            </p:cNvSpPr>
            <p:nvPr/>
          </p:nvSpPr>
          <p:spPr bwMode="auto">
            <a:xfrm rot="21021118">
              <a:off x="897" y="1522"/>
              <a:ext cx="1534" cy="163"/>
            </a:xfrm>
            <a:prstGeom prst="rect">
              <a:avLst/>
            </a:prstGeom>
            <a:noFill/>
            <a:ln w="12700" algn="ctr">
              <a:noFill/>
              <a:miter lim="800000"/>
              <a:headEnd/>
              <a:tailEnd/>
            </a:ln>
          </p:spPr>
          <p:txBody>
            <a:bodyPr>
              <a:spAutoFit/>
            </a:bodyPr>
            <a:lstStyle/>
            <a:p>
              <a:r>
                <a:rPr lang="en-US" b="1">
                  <a:solidFill>
                    <a:schemeClr val="bg1"/>
                  </a:solidFill>
                </a:rPr>
                <a:t>Statewide Contracts</a:t>
              </a:r>
            </a:p>
          </p:txBody>
        </p:sp>
        <p:grpSp>
          <p:nvGrpSpPr>
            <p:cNvPr id="7176" name="Group 84"/>
            <p:cNvGrpSpPr>
              <a:grpSpLocks/>
            </p:cNvGrpSpPr>
            <p:nvPr/>
          </p:nvGrpSpPr>
          <p:grpSpPr bwMode="auto">
            <a:xfrm>
              <a:off x="1200" y="1733"/>
              <a:ext cx="1057" cy="907"/>
              <a:chOff x="1151" y="1634"/>
              <a:chExt cx="1153" cy="907"/>
            </a:xfrm>
          </p:grpSpPr>
          <p:sp>
            <p:nvSpPr>
              <p:cNvPr id="7178" name="AutoShape 47"/>
              <p:cNvSpPr>
                <a:spLocks noChangeAspect="1" noChangeArrowheads="1" noTextEdit="1"/>
              </p:cNvSpPr>
              <p:nvPr/>
            </p:nvSpPr>
            <p:spPr bwMode="auto">
              <a:xfrm rot="-566356">
                <a:off x="1151" y="1634"/>
                <a:ext cx="1153" cy="907"/>
              </a:xfrm>
              <a:prstGeom prst="rect">
                <a:avLst/>
              </a:prstGeom>
              <a:noFill/>
              <a:ln w="9525">
                <a:noFill/>
                <a:miter lim="800000"/>
                <a:headEnd/>
                <a:tailEnd/>
              </a:ln>
            </p:spPr>
            <p:txBody>
              <a:bodyPr/>
              <a:lstStyle/>
              <a:p>
                <a:endParaRPr lang="en-US"/>
              </a:p>
            </p:txBody>
          </p:sp>
          <p:sp>
            <p:nvSpPr>
              <p:cNvPr id="7179" name="Freeform 49"/>
              <p:cNvSpPr>
                <a:spLocks/>
              </p:cNvSpPr>
              <p:nvPr/>
            </p:nvSpPr>
            <p:spPr bwMode="auto">
              <a:xfrm rot="-566356">
                <a:off x="1186" y="1661"/>
                <a:ext cx="1083" cy="853"/>
              </a:xfrm>
              <a:custGeom>
                <a:avLst/>
                <a:gdLst>
                  <a:gd name="T0" fmla="*/ 449 w 1253"/>
                  <a:gd name="T1" fmla="*/ 47 h 1254"/>
                  <a:gd name="T2" fmla="*/ 442 w 1253"/>
                  <a:gd name="T3" fmla="*/ 54 h 1254"/>
                  <a:gd name="T4" fmla="*/ 424 w 1253"/>
                  <a:gd name="T5" fmla="*/ 63 h 1254"/>
                  <a:gd name="T6" fmla="*/ 400 w 1253"/>
                  <a:gd name="T7" fmla="*/ 69 h 1254"/>
                  <a:gd name="T8" fmla="*/ 369 w 1253"/>
                  <a:gd name="T9" fmla="*/ 75 h 1254"/>
                  <a:gd name="T10" fmla="*/ 333 w 1253"/>
                  <a:gd name="T11" fmla="*/ 79 h 1254"/>
                  <a:gd name="T12" fmla="*/ 294 w 1253"/>
                  <a:gd name="T13" fmla="*/ 83 h 1254"/>
                  <a:gd name="T14" fmla="*/ 249 w 1253"/>
                  <a:gd name="T15" fmla="*/ 84 h 1254"/>
                  <a:gd name="T16" fmla="*/ 202 w 1253"/>
                  <a:gd name="T17" fmla="*/ 84 h 1254"/>
                  <a:gd name="T18" fmla="*/ 158 w 1253"/>
                  <a:gd name="T19" fmla="*/ 83 h 1254"/>
                  <a:gd name="T20" fmla="*/ 118 w 1253"/>
                  <a:gd name="T21" fmla="*/ 79 h 1254"/>
                  <a:gd name="T22" fmla="*/ 82 w 1253"/>
                  <a:gd name="T23" fmla="*/ 75 h 1254"/>
                  <a:gd name="T24" fmla="*/ 52 w 1253"/>
                  <a:gd name="T25" fmla="*/ 69 h 1254"/>
                  <a:gd name="T26" fmla="*/ 27 w 1253"/>
                  <a:gd name="T27" fmla="*/ 63 h 1254"/>
                  <a:gd name="T28" fmla="*/ 10 w 1253"/>
                  <a:gd name="T29" fmla="*/ 54 h 1254"/>
                  <a:gd name="T30" fmla="*/ 3 w 1253"/>
                  <a:gd name="T31" fmla="*/ 47 h 1254"/>
                  <a:gd name="T32" fmla="*/ 3 w 1253"/>
                  <a:gd name="T33" fmla="*/ 38 h 1254"/>
                  <a:gd name="T34" fmla="*/ 10 w 1253"/>
                  <a:gd name="T35" fmla="*/ 30 h 1254"/>
                  <a:gd name="T36" fmla="*/ 27 w 1253"/>
                  <a:gd name="T37" fmla="*/ 22 h 1254"/>
                  <a:gd name="T38" fmla="*/ 52 w 1253"/>
                  <a:gd name="T39" fmla="*/ 15 h 1254"/>
                  <a:gd name="T40" fmla="*/ 82 w 1253"/>
                  <a:gd name="T41" fmla="*/ 10 h 1254"/>
                  <a:gd name="T42" fmla="*/ 118 w 1253"/>
                  <a:gd name="T43" fmla="*/ 5 h 1254"/>
                  <a:gd name="T44" fmla="*/ 158 w 1253"/>
                  <a:gd name="T45" fmla="*/ 2 h 1254"/>
                  <a:gd name="T46" fmla="*/ 202 w 1253"/>
                  <a:gd name="T47" fmla="*/ 1 h 1254"/>
                  <a:gd name="T48" fmla="*/ 249 w 1253"/>
                  <a:gd name="T49" fmla="*/ 1 h 1254"/>
                  <a:gd name="T50" fmla="*/ 294 w 1253"/>
                  <a:gd name="T51" fmla="*/ 2 h 1254"/>
                  <a:gd name="T52" fmla="*/ 333 w 1253"/>
                  <a:gd name="T53" fmla="*/ 5 h 1254"/>
                  <a:gd name="T54" fmla="*/ 369 w 1253"/>
                  <a:gd name="T55" fmla="*/ 10 h 1254"/>
                  <a:gd name="T56" fmla="*/ 400 w 1253"/>
                  <a:gd name="T57" fmla="*/ 15 h 1254"/>
                  <a:gd name="T58" fmla="*/ 424 w 1253"/>
                  <a:gd name="T59" fmla="*/ 22 h 1254"/>
                  <a:gd name="T60" fmla="*/ 442 w 1253"/>
                  <a:gd name="T61" fmla="*/ 30 h 1254"/>
                  <a:gd name="T62" fmla="*/ 449 w 1253"/>
                  <a:gd name="T63" fmla="*/ 38 h 125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53"/>
                  <a:gd name="T97" fmla="*/ 0 h 1254"/>
                  <a:gd name="T98" fmla="*/ 1253 w 1253"/>
                  <a:gd name="T99" fmla="*/ 1254 h 125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53" h="1254">
                    <a:moveTo>
                      <a:pt x="1253" y="626"/>
                    </a:moveTo>
                    <a:lnTo>
                      <a:pt x="1249" y="690"/>
                    </a:lnTo>
                    <a:lnTo>
                      <a:pt x="1240" y="753"/>
                    </a:lnTo>
                    <a:lnTo>
                      <a:pt x="1225" y="812"/>
                    </a:lnTo>
                    <a:lnTo>
                      <a:pt x="1203" y="870"/>
                    </a:lnTo>
                    <a:lnTo>
                      <a:pt x="1177" y="925"/>
                    </a:lnTo>
                    <a:lnTo>
                      <a:pt x="1146" y="977"/>
                    </a:lnTo>
                    <a:lnTo>
                      <a:pt x="1110" y="1026"/>
                    </a:lnTo>
                    <a:lnTo>
                      <a:pt x="1070" y="1069"/>
                    </a:lnTo>
                    <a:lnTo>
                      <a:pt x="1025" y="1111"/>
                    </a:lnTo>
                    <a:lnTo>
                      <a:pt x="976" y="1147"/>
                    </a:lnTo>
                    <a:lnTo>
                      <a:pt x="926" y="1178"/>
                    </a:lnTo>
                    <a:lnTo>
                      <a:pt x="870" y="1204"/>
                    </a:lnTo>
                    <a:lnTo>
                      <a:pt x="813" y="1225"/>
                    </a:lnTo>
                    <a:lnTo>
                      <a:pt x="753" y="1241"/>
                    </a:lnTo>
                    <a:lnTo>
                      <a:pt x="691" y="1250"/>
                    </a:lnTo>
                    <a:lnTo>
                      <a:pt x="626" y="1254"/>
                    </a:lnTo>
                    <a:lnTo>
                      <a:pt x="562" y="1250"/>
                    </a:lnTo>
                    <a:lnTo>
                      <a:pt x="500" y="1241"/>
                    </a:lnTo>
                    <a:lnTo>
                      <a:pt x="440" y="1225"/>
                    </a:lnTo>
                    <a:lnTo>
                      <a:pt x="382" y="1204"/>
                    </a:lnTo>
                    <a:lnTo>
                      <a:pt x="328" y="1178"/>
                    </a:lnTo>
                    <a:lnTo>
                      <a:pt x="276" y="1147"/>
                    </a:lnTo>
                    <a:lnTo>
                      <a:pt x="228" y="1111"/>
                    </a:lnTo>
                    <a:lnTo>
                      <a:pt x="184" y="1069"/>
                    </a:lnTo>
                    <a:lnTo>
                      <a:pt x="143" y="1026"/>
                    </a:lnTo>
                    <a:lnTo>
                      <a:pt x="107" y="977"/>
                    </a:lnTo>
                    <a:lnTo>
                      <a:pt x="76" y="925"/>
                    </a:lnTo>
                    <a:lnTo>
                      <a:pt x="50" y="870"/>
                    </a:lnTo>
                    <a:lnTo>
                      <a:pt x="28" y="812"/>
                    </a:lnTo>
                    <a:lnTo>
                      <a:pt x="13" y="753"/>
                    </a:lnTo>
                    <a:lnTo>
                      <a:pt x="4" y="690"/>
                    </a:lnTo>
                    <a:lnTo>
                      <a:pt x="0" y="626"/>
                    </a:lnTo>
                    <a:lnTo>
                      <a:pt x="4" y="562"/>
                    </a:lnTo>
                    <a:lnTo>
                      <a:pt x="13" y="500"/>
                    </a:lnTo>
                    <a:lnTo>
                      <a:pt x="28" y="440"/>
                    </a:lnTo>
                    <a:lnTo>
                      <a:pt x="50" y="383"/>
                    </a:lnTo>
                    <a:lnTo>
                      <a:pt x="76" y="329"/>
                    </a:lnTo>
                    <a:lnTo>
                      <a:pt x="107" y="277"/>
                    </a:lnTo>
                    <a:lnTo>
                      <a:pt x="143" y="228"/>
                    </a:lnTo>
                    <a:lnTo>
                      <a:pt x="184" y="183"/>
                    </a:lnTo>
                    <a:lnTo>
                      <a:pt x="228" y="143"/>
                    </a:lnTo>
                    <a:lnTo>
                      <a:pt x="276" y="107"/>
                    </a:lnTo>
                    <a:lnTo>
                      <a:pt x="328" y="76"/>
                    </a:lnTo>
                    <a:lnTo>
                      <a:pt x="382" y="50"/>
                    </a:lnTo>
                    <a:lnTo>
                      <a:pt x="440" y="28"/>
                    </a:lnTo>
                    <a:lnTo>
                      <a:pt x="500" y="13"/>
                    </a:lnTo>
                    <a:lnTo>
                      <a:pt x="562" y="4"/>
                    </a:lnTo>
                    <a:lnTo>
                      <a:pt x="626" y="0"/>
                    </a:lnTo>
                    <a:lnTo>
                      <a:pt x="691" y="4"/>
                    </a:lnTo>
                    <a:lnTo>
                      <a:pt x="753" y="13"/>
                    </a:lnTo>
                    <a:lnTo>
                      <a:pt x="813" y="28"/>
                    </a:lnTo>
                    <a:lnTo>
                      <a:pt x="870" y="50"/>
                    </a:lnTo>
                    <a:lnTo>
                      <a:pt x="926" y="76"/>
                    </a:lnTo>
                    <a:lnTo>
                      <a:pt x="976" y="107"/>
                    </a:lnTo>
                    <a:lnTo>
                      <a:pt x="1025" y="143"/>
                    </a:lnTo>
                    <a:lnTo>
                      <a:pt x="1070" y="183"/>
                    </a:lnTo>
                    <a:lnTo>
                      <a:pt x="1110" y="228"/>
                    </a:lnTo>
                    <a:lnTo>
                      <a:pt x="1146" y="277"/>
                    </a:lnTo>
                    <a:lnTo>
                      <a:pt x="1177" y="329"/>
                    </a:lnTo>
                    <a:lnTo>
                      <a:pt x="1203" y="383"/>
                    </a:lnTo>
                    <a:lnTo>
                      <a:pt x="1225" y="440"/>
                    </a:lnTo>
                    <a:lnTo>
                      <a:pt x="1240" y="500"/>
                    </a:lnTo>
                    <a:lnTo>
                      <a:pt x="1249" y="562"/>
                    </a:lnTo>
                    <a:lnTo>
                      <a:pt x="1253" y="626"/>
                    </a:lnTo>
                    <a:close/>
                  </a:path>
                </a:pathLst>
              </a:custGeom>
              <a:solidFill>
                <a:srgbClr val="00FFFF"/>
              </a:solidFill>
              <a:ln w="9525">
                <a:noFill/>
                <a:round/>
                <a:headEnd/>
                <a:tailEnd/>
              </a:ln>
            </p:spPr>
            <p:txBody>
              <a:bodyPr/>
              <a:lstStyle/>
              <a:p>
                <a:endParaRPr lang="en-US"/>
              </a:p>
            </p:txBody>
          </p:sp>
          <p:sp>
            <p:nvSpPr>
              <p:cNvPr id="7180" name="Freeform 50"/>
              <p:cNvSpPr>
                <a:spLocks/>
              </p:cNvSpPr>
              <p:nvPr/>
            </p:nvSpPr>
            <p:spPr bwMode="auto">
              <a:xfrm rot="-566356">
                <a:off x="1151" y="1634"/>
                <a:ext cx="1153" cy="907"/>
              </a:xfrm>
              <a:custGeom>
                <a:avLst/>
                <a:gdLst>
                  <a:gd name="T0" fmla="*/ 3 w 1332"/>
                  <a:gd name="T1" fmla="*/ 49 h 1334"/>
                  <a:gd name="T2" fmla="*/ 11 w 1332"/>
                  <a:gd name="T3" fmla="*/ 58 h 1334"/>
                  <a:gd name="T4" fmla="*/ 30 w 1332"/>
                  <a:gd name="T5" fmla="*/ 66 h 1334"/>
                  <a:gd name="T6" fmla="*/ 55 w 1332"/>
                  <a:gd name="T7" fmla="*/ 73 h 1334"/>
                  <a:gd name="T8" fmla="*/ 88 w 1332"/>
                  <a:gd name="T9" fmla="*/ 79 h 1334"/>
                  <a:gd name="T10" fmla="*/ 127 w 1332"/>
                  <a:gd name="T11" fmla="*/ 84 h 1334"/>
                  <a:gd name="T12" fmla="*/ 170 w 1332"/>
                  <a:gd name="T13" fmla="*/ 88 h 1334"/>
                  <a:gd name="T14" fmla="*/ 218 w 1332"/>
                  <a:gd name="T15" fmla="*/ 89 h 1334"/>
                  <a:gd name="T16" fmla="*/ 267 w 1332"/>
                  <a:gd name="T17" fmla="*/ 89 h 1334"/>
                  <a:gd name="T18" fmla="*/ 315 w 1332"/>
                  <a:gd name="T19" fmla="*/ 88 h 1334"/>
                  <a:gd name="T20" fmla="*/ 358 w 1332"/>
                  <a:gd name="T21" fmla="*/ 84 h 1334"/>
                  <a:gd name="T22" fmla="*/ 396 w 1332"/>
                  <a:gd name="T23" fmla="*/ 79 h 1334"/>
                  <a:gd name="T24" fmla="*/ 429 w 1332"/>
                  <a:gd name="T25" fmla="*/ 73 h 1334"/>
                  <a:gd name="T26" fmla="*/ 455 w 1332"/>
                  <a:gd name="T27" fmla="*/ 66 h 1334"/>
                  <a:gd name="T28" fmla="*/ 474 w 1332"/>
                  <a:gd name="T29" fmla="*/ 58 h 1334"/>
                  <a:gd name="T30" fmla="*/ 483 w 1332"/>
                  <a:gd name="T31" fmla="*/ 49 h 1334"/>
                  <a:gd name="T32" fmla="*/ 483 w 1332"/>
                  <a:gd name="T33" fmla="*/ 40 h 1334"/>
                  <a:gd name="T34" fmla="*/ 474 w 1332"/>
                  <a:gd name="T35" fmla="*/ 32 h 1334"/>
                  <a:gd name="T36" fmla="*/ 455 w 1332"/>
                  <a:gd name="T37" fmla="*/ 23 h 1334"/>
                  <a:gd name="T38" fmla="*/ 429 w 1332"/>
                  <a:gd name="T39" fmla="*/ 16 h 1334"/>
                  <a:gd name="T40" fmla="*/ 396 w 1332"/>
                  <a:gd name="T41" fmla="*/ 10 h 1334"/>
                  <a:gd name="T42" fmla="*/ 358 w 1332"/>
                  <a:gd name="T43" fmla="*/ 5 h 1334"/>
                  <a:gd name="T44" fmla="*/ 315 w 1332"/>
                  <a:gd name="T45" fmla="*/ 2 h 1334"/>
                  <a:gd name="T46" fmla="*/ 267 w 1332"/>
                  <a:gd name="T47" fmla="*/ 1 h 1334"/>
                  <a:gd name="T48" fmla="*/ 218 w 1332"/>
                  <a:gd name="T49" fmla="*/ 1 h 1334"/>
                  <a:gd name="T50" fmla="*/ 170 w 1332"/>
                  <a:gd name="T51" fmla="*/ 2 h 1334"/>
                  <a:gd name="T52" fmla="*/ 127 w 1332"/>
                  <a:gd name="T53" fmla="*/ 5 h 1334"/>
                  <a:gd name="T54" fmla="*/ 88 w 1332"/>
                  <a:gd name="T55" fmla="*/ 10 h 1334"/>
                  <a:gd name="T56" fmla="*/ 55 w 1332"/>
                  <a:gd name="T57" fmla="*/ 16 h 1334"/>
                  <a:gd name="T58" fmla="*/ 30 w 1332"/>
                  <a:gd name="T59" fmla="*/ 23 h 1334"/>
                  <a:gd name="T60" fmla="*/ 11 w 1332"/>
                  <a:gd name="T61" fmla="*/ 32 h 1334"/>
                  <a:gd name="T62" fmla="*/ 3 w 1332"/>
                  <a:gd name="T63" fmla="*/ 40 h 13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32"/>
                  <a:gd name="T97" fmla="*/ 0 h 1334"/>
                  <a:gd name="T98" fmla="*/ 1332 w 1332"/>
                  <a:gd name="T99" fmla="*/ 1334 h 133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32" h="1334">
                    <a:moveTo>
                      <a:pt x="0" y="666"/>
                    </a:moveTo>
                    <a:lnTo>
                      <a:pt x="3" y="734"/>
                    </a:lnTo>
                    <a:lnTo>
                      <a:pt x="14" y="801"/>
                    </a:lnTo>
                    <a:lnTo>
                      <a:pt x="30" y="864"/>
                    </a:lnTo>
                    <a:lnTo>
                      <a:pt x="52" y="926"/>
                    </a:lnTo>
                    <a:lnTo>
                      <a:pt x="81" y="984"/>
                    </a:lnTo>
                    <a:lnTo>
                      <a:pt x="114" y="1039"/>
                    </a:lnTo>
                    <a:lnTo>
                      <a:pt x="152" y="1091"/>
                    </a:lnTo>
                    <a:lnTo>
                      <a:pt x="195" y="1138"/>
                    </a:lnTo>
                    <a:lnTo>
                      <a:pt x="242" y="1181"/>
                    </a:lnTo>
                    <a:lnTo>
                      <a:pt x="294" y="1220"/>
                    </a:lnTo>
                    <a:lnTo>
                      <a:pt x="349" y="1253"/>
                    </a:lnTo>
                    <a:lnTo>
                      <a:pt x="406" y="1281"/>
                    </a:lnTo>
                    <a:lnTo>
                      <a:pt x="467" y="1304"/>
                    </a:lnTo>
                    <a:lnTo>
                      <a:pt x="532" y="1320"/>
                    </a:lnTo>
                    <a:lnTo>
                      <a:pt x="598" y="1331"/>
                    </a:lnTo>
                    <a:lnTo>
                      <a:pt x="665" y="1334"/>
                    </a:lnTo>
                    <a:lnTo>
                      <a:pt x="733" y="1331"/>
                    </a:lnTo>
                    <a:lnTo>
                      <a:pt x="799" y="1320"/>
                    </a:lnTo>
                    <a:lnTo>
                      <a:pt x="863" y="1304"/>
                    </a:lnTo>
                    <a:lnTo>
                      <a:pt x="924" y="1281"/>
                    </a:lnTo>
                    <a:lnTo>
                      <a:pt x="983" y="1253"/>
                    </a:lnTo>
                    <a:lnTo>
                      <a:pt x="1037" y="1220"/>
                    </a:lnTo>
                    <a:lnTo>
                      <a:pt x="1089" y="1181"/>
                    </a:lnTo>
                    <a:lnTo>
                      <a:pt x="1136" y="1138"/>
                    </a:lnTo>
                    <a:lnTo>
                      <a:pt x="1180" y="1091"/>
                    </a:lnTo>
                    <a:lnTo>
                      <a:pt x="1218" y="1039"/>
                    </a:lnTo>
                    <a:lnTo>
                      <a:pt x="1251" y="984"/>
                    </a:lnTo>
                    <a:lnTo>
                      <a:pt x="1279" y="926"/>
                    </a:lnTo>
                    <a:lnTo>
                      <a:pt x="1302" y="864"/>
                    </a:lnTo>
                    <a:lnTo>
                      <a:pt x="1318" y="801"/>
                    </a:lnTo>
                    <a:lnTo>
                      <a:pt x="1329" y="734"/>
                    </a:lnTo>
                    <a:lnTo>
                      <a:pt x="1332" y="666"/>
                    </a:lnTo>
                    <a:lnTo>
                      <a:pt x="1329" y="598"/>
                    </a:lnTo>
                    <a:lnTo>
                      <a:pt x="1318" y="532"/>
                    </a:lnTo>
                    <a:lnTo>
                      <a:pt x="1302" y="469"/>
                    </a:lnTo>
                    <a:lnTo>
                      <a:pt x="1279" y="408"/>
                    </a:lnTo>
                    <a:lnTo>
                      <a:pt x="1251" y="349"/>
                    </a:lnTo>
                    <a:lnTo>
                      <a:pt x="1218" y="294"/>
                    </a:lnTo>
                    <a:lnTo>
                      <a:pt x="1180" y="243"/>
                    </a:lnTo>
                    <a:lnTo>
                      <a:pt x="1136" y="196"/>
                    </a:lnTo>
                    <a:lnTo>
                      <a:pt x="1089" y="152"/>
                    </a:lnTo>
                    <a:lnTo>
                      <a:pt x="1037" y="114"/>
                    </a:lnTo>
                    <a:lnTo>
                      <a:pt x="983" y="81"/>
                    </a:lnTo>
                    <a:lnTo>
                      <a:pt x="924" y="53"/>
                    </a:lnTo>
                    <a:lnTo>
                      <a:pt x="863" y="30"/>
                    </a:lnTo>
                    <a:lnTo>
                      <a:pt x="799" y="14"/>
                    </a:lnTo>
                    <a:lnTo>
                      <a:pt x="733" y="3"/>
                    </a:lnTo>
                    <a:lnTo>
                      <a:pt x="665" y="0"/>
                    </a:lnTo>
                    <a:lnTo>
                      <a:pt x="598" y="3"/>
                    </a:lnTo>
                    <a:lnTo>
                      <a:pt x="532" y="14"/>
                    </a:lnTo>
                    <a:lnTo>
                      <a:pt x="467" y="30"/>
                    </a:lnTo>
                    <a:lnTo>
                      <a:pt x="406" y="53"/>
                    </a:lnTo>
                    <a:lnTo>
                      <a:pt x="349" y="81"/>
                    </a:lnTo>
                    <a:lnTo>
                      <a:pt x="294" y="114"/>
                    </a:lnTo>
                    <a:lnTo>
                      <a:pt x="242" y="152"/>
                    </a:lnTo>
                    <a:lnTo>
                      <a:pt x="195" y="196"/>
                    </a:lnTo>
                    <a:lnTo>
                      <a:pt x="152" y="243"/>
                    </a:lnTo>
                    <a:lnTo>
                      <a:pt x="114" y="294"/>
                    </a:lnTo>
                    <a:lnTo>
                      <a:pt x="81" y="349"/>
                    </a:lnTo>
                    <a:lnTo>
                      <a:pt x="52" y="408"/>
                    </a:lnTo>
                    <a:lnTo>
                      <a:pt x="30" y="469"/>
                    </a:lnTo>
                    <a:lnTo>
                      <a:pt x="14" y="532"/>
                    </a:lnTo>
                    <a:lnTo>
                      <a:pt x="3" y="598"/>
                    </a:lnTo>
                    <a:lnTo>
                      <a:pt x="0" y="666"/>
                    </a:lnTo>
                    <a:close/>
                  </a:path>
                </a:pathLst>
              </a:custGeom>
              <a:solidFill>
                <a:srgbClr val="000000"/>
              </a:solidFill>
              <a:ln w="9525">
                <a:noFill/>
                <a:round/>
                <a:headEnd/>
                <a:tailEnd/>
              </a:ln>
            </p:spPr>
            <p:txBody>
              <a:bodyPr/>
              <a:lstStyle/>
              <a:p>
                <a:endParaRPr lang="en-US"/>
              </a:p>
            </p:txBody>
          </p:sp>
          <p:sp>
            <p:nvSpPr>
              <p:cNvPr id="7181" name="Freeform 51"/>
              <p:cNvSpPr>
                <a:spLocks/>
              </p:cNvSpPr>
              <p:nvPr/>
            </p:nvSpPr>
            <p:spPr bwMode="auto">
              <a:xfrm rot="-566356">
                <a:off x="1186" y="1661"/>
                <a:ext cx="1083" cy="853"/>
              </a:xfrm>
              <a:custGeom>
                <a:avLst/>
                <a:gdLst>
                  <a:gd name="T0" fmla="*/ 449 w 1253"/>
                  <a:gd name="T1" fmla="*/ 47 h 1254"/>
                  <a:gd name="T2" fmla="*/ 442 w 1253"/>
                  <a:gd name="T3" fmla="*/ 54 h 1254"/>
                  <a:gd name="T4" fmla="*/ 424 w 1253"/>
                  <a:gd name="T5" fmla="*/ 63 h 1254"/>
                  <a:gd name="T6" fmla="*/ 400 w 1253"/>
                  <a:gd name="T7" fmla="*/ 69 h 1254"/>
                  <a:gd name="T8" fmla="*/ 369 w 1253"/>
                  <a:gd name="T9" fmla="*/ 75 h 1254"/>
                  <a:gd name="T10" fmla="*/ 333 w 1253"/>
                  <a:gd name="T11" fmla="*/ 79 h 1254"/>
                  <a:gd name="T12" fmla="*/ 294 w 1253"/>
                  <a:gd name="T13" fmla="*/ 83 h 1254"/>
                  <a:gd name="T14" fmla="*/ 249 w 1253"/>
                  <a:gd name="T15" fmla="*/ 84 h 1254"/>
                  <a:gd name="T16" fmla="*/ 202 w 1253"/>
                  <a:gd name="T17" fmla="*/ 84 h 1254"/>
                  <a:gd name="T18" fmla="*/ 158 w 1253"/>
                  <a:gd name="T19" fmla="*/ 83 h 1254"/>
                  <a:gd name="T20" fmla="*/ 118 w 1253"/>
                  <a:gd name="T21" fmla="*/ 79 h 1254"/>
                  <a:gd name="T22" fmla="*/ 82 w 1253"/>
                  <a:gd name="T23" fmla="*/ 75 h 1254"/>
                  <a:gd name="T24" fmla="*/ 52 w 1253"/>
                  <a:gd name="T25" fmla="*/ 69 h 1254"/>
                  <a:gd name="T26" fmla="*/ 27 w 1253"/>
                  <a:gd name="T27" fmla="*/ 63 h 1254"/>
                  <a:gd name="T28" fmla="*/ 10 w 1253"/>
                  <a:gd name="T29" fmla="*/ 54 h 1254"/>
                  <a:gd name="T30" fmla="*/ 3 w 1253"/>
                  <a:gd name="T31" fmla="*/ 47 h 1254"/>
                  <a:gd name="T32" fmla="*/ 3 w 1253"/>
                  <a:gd name="T33" fmla="*/ 38 h 1254"/>
                  <a:gd name="T34" fmla="*/ 10 w 1253"/>
                  <a:gd name="T35" fmla="*/ 30 h 1254"/>
                  <a:gd name="T36" fmla="*/ 27 w 1253"/>
                  <a:gd name="T37" fmla="*/ 22 h 1254"/>
                  <a:gd name="T38" fmla="*/ 52 w 1253"/>
                  <a:gd name="T39" fmla="*/ 15 h 1254"/>
                  <a:gd name="T40" fmla="*/ 82 w 1253"/>
                  <a:gd name="T41" fmla="*/ 10 h 1254"/>
                  <a:gd name="T42" fmla="*/ 118 w 1253"/>
                  <a:gd name="T43" fmla="*/ 5 h 1254"/>
                  <a:gd name="T44" fmla="*/ 158 w 1253"/>
                  <a:gd name="T45" fmla="*/ 2 h 1254"/>
                  <a:gd name="T46" fmla="*/ 202 w 1253"/>
                  <a:gd name="T47" fmla="*/ 1 h 1254"/>
                  <a:gd name="T48" fmla="*/ 249 w 1253"/>
                  <a:gd name="T49" fmla="*/ 1 h 1254"/>
                  <a:gd name="T50" fmla="*/ 294 w 1253"/>
                  <a:gd name="T51" fmla="*/ 2 h 1254"/>
                  <a:gd name="T52" fmla="*/ 333 w 1253"/>
                  <a:gd name="T53" fmla="*/ 5 h 1254"/>
                  <a:gd name="T54" fmla="*/ 369 w 1253"/>
                  <a:gd name="T55" fmla="*/ 10 h 1254"/>
                  <a:gd name="T56" fmla="*/ 400 w 1253"/>
                  <a:gd name="T57" fmla="*/ 15 h 1254"/>
                  <a:gd name="T58" fmla="*/ 424 w 1253"/>
                  <a:gd name="T59" fmla="*/ 22 h 1254"/>
                  <a:gd name="T60" fmla="*/ 442 w 1253"/>
                  <a:gd name="T61" fmla="*/ 30 h 1254"/>
                  <a:gd name="T62" fmla="*/ 449 w 1253"/>
                  <a:gd name="T63" fmla="*/ 38 h 125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53"/>
                  <a:gd name="T97" fmla="*/ 0 h 1254"/>
                  <a:gd name="T98" fmla="*/ 1253 w 1253"/>
                  <a:gd name="T99" fmla="*/ 1254 h 125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53" h="1254">
                    <a:moveTo>
                      <a:pt x="1253" y="626"/>
                    </a:moveTo>
                    <a:lnTo>
                      <a:pt x="1249" y="690"/>
                    </a:lnTo>
                    <a:lnTo>
                      <a:pt x="1240" y="753"/>
                    </a:lnTo>
                    <a:lnTo>
                      <a:pt x="1225" y="812"/>
                    </a:lnTo>
                    <a:lnTo>
                      <a:pt x="1203" y="870"/>
                    </a:lnTo>
                    <a:lnTo>
                      <a:pt x="1177" y="925"/>
                    </a:lnTo>
                    <a:lnTo>
                      <a:pt x="1146" y="977"/>
                    </a:lnTo>
                    <a:lnTo>
                      <a:pt x="1110" y="1026"/>
                    </a:lnTo>
                    <a:lnTo>
                      <a:pt x="1070" y="1069"/>
                    </a:lnTo>
                    <a:lnTo>
                      <a:pt x="1025" y="1111"/>
                    </a:lnTo>
                    <a:lnTo>
                      <a:pt x="976" y="1147"/>
                    </a:lnTo>
                    <a:lnTo>
                      <a:pt x="926" y="1178"/>
                    </a:lnTo>
                    <a:lnTo>
                      <a:pt x="870" y="1204"/>
                    </a:lnTo>
                    <a:lnTo>
                      <a:pt x="813" y="1225"/>
                    </a:lnTo>
                    <a:lnTo>
                      <a:pt x="753" y="1241"/>
                    </a:lnTo>
                    <a:lnTo>
                      <a:pt x="691" y="1250"/>
                    </a:lnTo>
                    <a:lnTo>
                      <a:pt x="626" y="1254"/>
                    </a:lnTo>
                    <a:lnTo>
                      <a:pt x="562" y="1250"/>
                    </a:lnTo>
                    <a:lnTo>
                      <a:pt x="500" y="1241"/>
                    </a:lnTo>
                    <a:lnTo>
                      <a:pt x="440" y="1225"/>
                    </a:lnTo>
                    <a:lnTo>
                      <a:pt x="382" y="1204"/>
                    </a:lnTo>
                    <a:lnTo>
                      <a:pt x="328" y="1178"/>
                    </a:lnTo>
                    <a:lnTo>
                      <a:pt x="276" y="1147"/>
                    </a:lnTo>
                    <a:lnTo>
                      <a:pt x="228" y="1111"/>
                    </a:lnTo>
                    <a:lnTo>
                      <a:pt x="184" y="1069"/>
                    </a:lnTo>
                    <a:lnTo>
                      <a:pt x="143" y="1026"/>
                    </a:lnTo>
                    <a:lnTo>
                      <a:pt x="107" y="977"/>
                    </a:lnTo>
                    <a:lnTo>
                      <a:pt x="76" y="925"/>
                    </a:lnTo>
                    <a:lnTo>
                      <a:pt x="50" y="870"/>
                    </a:lnTo>
                    <a:lnTo>
                      <a:pt x="28" y="812"/>
                    </a:lnTo>
                    <a:lnTo>
                      <a:pt x="13" y="753"/>
                    </a:lnTo>
                    <a:lnTo>
                      <a:pt x="4" y="690"/>
                    </a:lnTo>
                    <a:lnTo>
                      <a:pt x="0" y="626"/>
                    </a:lnTo>
                    <a:lnTo>
                      <a:pt x="4" y="562"/>
                    </a:lnTo>
                    <a:lnTo>
                      <a:pt x="13" y="500"/>
                    </a:lnTo>
                    <a:lnTo>
                      <a:pt x="28" y="440"/>
                    </a:lnTo>
                    <a:lnTo>
                      <a:pt x="50" y="383"/>
                    </a:lnTo>
                    <a:lnTo>
                      <a:pt x="76" y="329"/>
                    </a:lnTo>
                    <a:lnTo>
                      <a:pt x="107" y="277"/>
                    </a:lnTo>
                    <a:lnTo>
                      <a:pt x="143" y="228"/>
                    </a:lnTo>
                    <a:lnTo>
                      <a:pt x="184" y="183"/>
                    </a:lnTo>
                    <a:lnTo>
                      <a:pt x="228" y="143"/>
                    </a:lnTo>
                    <a:lnTo>
                      <a:pt x="276" y="107"/>
                    </a:lnTo>
                    <a:lnTo>
                      <a:pt x="328" y="76"/>
                    </a:lnTo>
                    <a:lnTo>
                      <a:pt x="382" y="50"/>
                    </a:lnTo>
                    <a:lnTo>
                      <a:pt x="440" y="28"/>
                    </a:lnTo>
                    <a:lnTo>
                      <a:pt x="500" y="13"/>
                    </a:lnTo>
                    <a:lnTo>
                      <a:pt x="562" y="4"/>
                    </a:lnTo>
                    <a:lnTo>
                      <a:pt x="626" y="0"/>
                    </a:lnTo>
                    <a:lnTo>
                      <a:pt x="691" y="4"/>
                    </a:lnTo>
                    <a:lnTo>
                      <a:pt x="753" y="13"/>
                    </a:lnTo>
                    <a:lnTo>
                      <a:pt x="813" y="28"/>
                    </a:lnTo>
                    <a:lnTo>
                      <a:pt x="870" y="50"/>
                    </a:lnTo>
                    <a:lnTo>
                      <a:pt x="926" y="76"/>
                    </a:lnTo>
                    <a:lnTo>
                      <a:pt x="976" y="107"/>
                    </a:lnTo>
                    <a:lnTo>
                      <a:pt x="1025" y="143"/>
                    </a:lnTo>
                    <a:lnTo>
                      <a:pt x="1070" y="183"/>
                    </a:lnTo>
                    <a:lnTo>
                      <a:pt x="1110" y="228"/>
                    </a:lnTo>
                    <a:lnTo>
                      <a:pt x="1146" y="277"/>
                    </a:lnTo>
                    <a:lnTo>
                      <a:pt x="1177" y="329"/>
                    </a:lnTo>
                    <a:lnTo>
                      <a:pt x="1203" y="383"/>
                    </a:lnTo>
                    <a:lnTo>
                      <a:pt x="1225" y="440"/>
                    </a:lnTo>
                    <a:lnTo>
                      <a:pt x="1240" y="500"/>
                    </a:lnTo>
                    <a:lnTo>
                      <a:pt x="1249" y="562"/>
                    </a:lnTo>
                    <a:lnTo>
                      <a:pt x="1253" y="626"/>
                    </a:lnTo>
                    <a:close/>
                  </a:path>
                </a:pathLst>
              </a:custGeom>
              <a:solidFill>
                <a:srgbClr val="6649FF"/>
              </a:solidFill>
              <a:ln w="9525">
                <a:noFill/>
                <a:round/>
                <a:headEnd/>
                <a:tailEnd/>
              </a:ln>
            </p:spPr>
            <p:txBody>
              <a:bodyPr/>
              <a:lstStyle/>
              <a:p>
                <a:endParaRPr lang="en-US"/>
              </a:p>
            </p:txBody>
          </p:sp>
          <p:sp>
            <p:nvSpPr>
              <p:cNvPr id="7182" name="Freeform 52"/>
              <p:cNvSpPr>
                <a:spLocks/>
              </p:cNvSpPr>
              <p:nvPr/>
            </p:nvSpPr>
            <p:spPr bwMode="auto">
              <a:xfrm rot="-566356">
                <a:off x="1214" y="1683"/>
                <a:ext cx="1027" cy="807"/>
              </a:xfrm>
              <a:custGeom>
                <a:avLst/>
                <a:gdLst>
                  <a:gd name="T0" fmla="*/ 228 w 1186"/>
                  <a:gd name="T1" fmla="*/ 14 h 1186"/>
                  <a:gd name="T2" fmla="*/ 260 w 1186"/>
                  <a:gd name="T3" fmla="*/ 1 h 1186"/>
                  <a:gd name="T4" fmla="*/ 262 w 1186"/>
                  <a:gd name="T5" fmla="*/ 15 h 1186"/>
                  <a:gd name="T6" fmla="*/ 310 w 1186"/>
                  <a:gd name="T7" fmla="*/ 3 h 1186"/>
                  <a:gd name="T8" fmla="*/ 294 w 1186"/>
                  <a:gd name="T9" fmla="*/ 18 h 1186"/>
                  <a:gd name="T10" fmla="*/ 355 w 1186"/>
                  <a:gd name="T11" fmla="*/ 10 h 1186"/>
                  <a:gd name="T12" fmla="*/ 321 w 1186"/>
                  <a:gd name="T13" fmla="*/ 22 h 1186"/>
                  <a:gd name="T14" fmla="*/ 391 w 1186"/>
                  <a:gd name="T15" fmla="*/ 16 h 1186"/>
                  <a:gd name="T16" fmla="*/ 342 w 1186"/>
                  <a:gd name="T17" fmla="*/ 27 h 1186"/>
                  <a:gd name="T18" fmla="*/ 417 w 1186"/>
                  <a:gd name="T19" fmla="*/ 25 h 1186"/>
                  <a:gd name="T20" fmla="*/ 355 w 1186"/>
                  <a:gd name="T21" fmla="*/ 33 h 1186"/>
                  <a:gd name="T22" fmla="*/ 430 w 1186"/>
                  <a:gd name="T23" fmla="*/ 34 h 1186"/>
                  <a:gd name="T24" fmla="*/ 361 w 1186"/>
                  <a:gd name="T25" fmla="*/ 39 h 1186"/>
                  <a:gd name="T26" fmla="*/ 432 w 1186"/>
                  <a:gd name="T27" fmla="*/ 44 h 1186"/>
                  <a:gd name="T28" fmla="*/ 357 w 1186"/>
                  <a:gd name="T29" fmla="*/ 46 h 1186"/>
                  <a:gd name="T30" fmla="*/ 419 w 1186"/>
                  <a:gd name="T31" fmla="*/ 54 h 1186"/>
                  <a:gd name="T32" fmla="*/ 345 w 1186"/>
                  <a:gd name="T33" fmla="*/ 52 h 1186"/>
                  <a:gd name="T34" fmla="*/ 396 w 1186"/>
                  <a:gd name="T35" fmla="*/ 63 h 1186"/>
                  <a:gd name="T36" fmla="*/ 326 w 1186"/>
                  <a:gd name="T37" fmla="*/ 57 h 1186"/>
                  <a:gd name="T38" fmla="*/ 361 w 1186"/>
                  <a:gd name="T39" fmla="*/ 69 h 1186"/>
                  <a:gd name="T40" fmla="*/ 300 w 1186"/>
                  <a:gd name="T41" fmla="*/ 62 h 1186"/>
                  <a:gd name="T42" fmla="*/ 317 w 1186"/>
                  <a:gd name="T43" fmla="*/ 76 h 1186"/>
                  <a:gd name="T44" fmla="*/ 268 w 1186"/>
                  <a:gd name="T45" fmla="*/ 65 h 1186"/>
                  <a:gd name="T46" fmla="*/ 268 w 1186"/>
                  <a:gd name="T47" fmla="*/ 79 h 1186"/>
                  <a:gd name="T48" fmla="*/ 234 w 1186"/>
                  <a:gd name="T49" fmla="*/ 67 h 1186"/>
                  <a:gd name="T50" fmla="*/ 216 w 1186"/>
                  <a:gd name="T51" fmla="*/ 80 h 1186"/>
                  <a:gd name="T52" fmla="*/ 198 w 1186"/>
                  <a:gd name="T53" fmla="*/ 67 h 1186"/>
                  <a:gd name="T54" fmla="*/ 165 w 1186"/>
                  <a:gd name="T55" fmla="*/ 79 h 1186"/>
                  <a:gd name="T56" fmla="*/ 165 w 1186"/>
                  <a:gd name="T57" fmla="*/ 65 h 1186"/>
                  <a:gd name="T58" fmla="*/ 114 w 1186"/>
                  <a:gd name="T59" fmla="*/ 76 h 1186"/>
                  <a:gd name="T60" fmla="*/ 133 w 1186"/>
                  <a:gd name="T61" fmla="*/ 62 h 1186"/>
                  <a:gd name="T62" fmla="*/ 71 w 1186"/>
                  <a:gd name="T63" fmla="*/ 69 h 1186"/>
                  <a:gd name="T64" fmla="*/ 107 w 1186"/>
                  <a:gd name="T65" fmla="*/ 57 h 1186"/>
                  <a:gd name="T66" fmla="*/ 36 w 1186"/>
                  <a:gd name="T67" fmla="*/ 63 h 1186"/>
                  <a:gd name="T68" fmla="*/ 87 w 1186"/>
                  <a:gd name="T69" fmla="*/ 52 h 1186"/>
                  <a:gd name="T70" fmla="*/ 12 w 1186"/>
                  <a:gd name="T71" fmla="*/ 54 h 1186"/>
                  <a:gd name="T72" fmla="*/ 75 w 1186"/>
                  <a:gd name="T73" fmla="*/ 46 h 1186"/>
                  <a:gd name="T74" fmla="*/ 2 w 1186"/>
                  <a:gd name="T75" fmla="*/ 44 h 1186"/>
                  <a:gd name="T76" fmla="*/ 72 w 1186"/>
                  <a:gd name="T77" fmla="*/ 39 h 1186"/>
                  <a:gd name="T78" fmla="*/ 3 w 1186"/>
                  <a:gd name="T79" fmla="*/ 34 h 1186"/>
                  <a:gd name="T80" fmla="*/ 77 w 1186"/>
                  <a:gd name="T81" fmla="*/ 33 h 1186"/>
                  <a:gd name="T82" fmla="*/ 16 w 1186"/>
                  <a:gd name="T83" fmla="*/ 25 h 1186"/>
                  <a:gd name="T84" fmla="*/ 90 w 1186"/>
                  <a:gd name="T85" fmla="*/ 27 h 1186"/>
                  <a:gd name="T86" fmla="*/ 42 w 1186"/>
                  <a:gd name="T87" fmla="*/ 16 h 1186"/>
                  <a:gd name="T88" fmla="*/ 111 w 1186"/>
                  <a:gd name="T89" fmla="*/ 22 h 1186"/>
                  <a:gd name="T90" fmla="*/ 78 w 1186"/>
                  <a:gd name="T91" fmla="*/ 10 h 1186"/>
                  <a:gd name="T92" fmla="*/ 139 w 1186"/>
                  <a:gd name="T93" fmla="*/ 18 h 1186"/>
                  <a:gd name="T94" fmla="*/ 123 w 1186"/>
                  <a:gd name="T95" fmla="*/ 3 h 1186"/>
                  <a:gd name="T96" fmla="*/ 171 w 1186"/>
                  <a:gd name="T97" fmla="*/ 15 h 1186"/>
                  <a:gd name="T98" fmla="*/ 172 w 1186"/>
                  <a:gd name="T99" fmla="*/ 1 h 1186"/>
                  <a:gd name="T100" fmla="*/ 204 w 1186"/>
                  <a:gd name="T101" fmla="*/ 14 h 118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86"/>
                  <a:gd name="T154" fmla="*/ 0 h 1186"/>
                  <a:gd name="T155" fmla="*/ 1186 w 1186"/>
                  <a:gd name="T156" fmla="*/ 1186 h 118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86" h="1186">
                    <a:moveTo>
                      <a:pt x="592" y="197"/>
                    </a:moveTo>
                    <a:lnTo>
                      <a:pt x="616" y="0"/>
                    </a:lnTo>
                    <a:lnTo>
                      <a:pt x="624" y="198"/>
                    </a:lnTo>
                    <a:lnTo>
                      <a:pt x="664" y="3"/>
                    </a:lnTo>
                    <a:lnTo>
                      <a:pt x="656" y="202"/>
                    </a:lnTo>
                    <a:lnTo>
                      <a:pt x="712" y="11"/>
                    </a:lnTo>
                    <a:lnTo>
                      <a:pt x="688" y="208"/>
                    </a:lnTo>
                    <a:lnTo>
                      <a:pt x="760" y="23"/>
                    </a:lnTo>
                    <a:lnTo>
                      <a:pt x="719" y="217"/>
                    </a:lnTo>
                    <a:lnTo>
                      <a:pt x="806" y="39"/>
                    </a:lnTo>
                    <a:lnTo>
                      <a:pt x="749" y="229"/>
                    </a:lnTo>
                    <a:lnTo>
                      <a:pt x="849" y="57"/>
                    </a:lnTo>
                    <a:lnTo>
                      <a:pt x="778" y="244"/>
                    </a:lnTo>
                    <a:lnTo>
                      <a:pt x="892" y="80"/>
                    </a:lnTo>
                    <a:lnTo>
                      <a:pt x="806" y="260"/>
                    </a:lnTo>
                    <a:lnTo>
                      <a:pt x="933" y="107"/>
                    </a:lnTo>
                    <a:lnTo>
                      <a:pt x="832" y="279"/>
                    </a:lnTo>
                    <a:lnTo>
                      <a:pt x="971" y="136"/>
                    </a:lnTo>
                    <a:lnTo>
                      <a:pt x="858" y="299"/>
                    </a:lnTo>
                    <a:lnTo>
                      <a:pt x="1007" y="169"/>
                    </a:lnTo>
                    <a:lnTo>
                      <a:pt x="881" y="321"/>
                    </a:lnTo>
                    <a:lnTo>
                      <a:pt x="1041" y="204"/>
                    </a:lnTo>
                    <a:lnTo>
                      <a:pt x="901" y="346"/>
                    </a:lnTo>
                    <a:lnTo>
                      <a:pt x="1070" y="242"/>
                    </a:lnTo>
                    <a:lnTo>
                      <a:pt x="921" y="372"/>
                    </a:lnTo>
                    <a:lnTo>
                      <a:pt x="1098" y="282"/>
                    </a:lnTo>
                    <a:lnTo>
                      <a:pt x="938" y="399"/>
                    </a:lnTo>
                    <a:lnTo>
                      <a:pt x="1121" y="325"/>
                    </a:lnTo>
                    <a:lnTo>
                      <a:pt x="952" y="428"/>
                    </a:lnTo>
                    <a:lnTo>
                      <a:pt x="1142" y="368"/>
                    </a:lnTo>
                    <a:lnTo>
                      <a:pt x="965" y="458"/>
                    </a:lnTo>
                    <a:lnTo>
                      <a:pt x="1158" y="414"/>
                    </a:lnTo>
                    <a:lnTo>
                      <a:pt x="974" y="489"/>
                    </a:lnTo>
                    <a:lnTo>
                      <a:pt x="1171" y="461"/>
                    </a:lnTo>
                    <a:lnTo>
                      <a:pt x="981" y="520"/>
                    </a:lnTo>
                    <a:lnTo>
                      <a:pt x="1180" y="509"/>
                    </a:lnTo>
                    <a:lnTo>
                      <a:pt x="985" y="553"/>
                    </a:lnTo>
                    <a:lnTo>
                      <a:pt x="1184" y="556"/>
                    </a:lnTo>
                    <a:lnTo>
                      <a:pt x="988" y="584"/>
                    </a:lnTo>
                    <a:lnTo>
                      <a:pt x="1186" y="605"/>
                    </a:lnTo>
                    <a:lnTo>
                      <a:pt x="988" y="616"/>
                    </a:lnTo>
                    <a:lnTo>
                      <a:pt x="1182" y="653"/>
                    </a:lnTo>
                    <a:lnTo>
                      <a:pt x="984" y="648"/>
                    </a:lnTo>
                    <a:lnTo>
                      <a:pt x="1176" y="700"/>
                    </a:lnTo>
                    <a:lnTo>
                      <a:pt x="978" y="681"/>
                    </a:lnTo>
                    <a:lnTo>
                      <a:pt x="1165" y="747"/>
                    </a:lnTo>
                    <a:lnTo>
                      <a:pt x="969" y="712"/>
                    </a:lnTo>
                    <a:lnTo>
                      <a:pt x="1150" y="793"/>
                    </a:lnTo>
                    <a:lnTo>
                      <a:pt x="959" y="742"/>
                    </a:lnTo>
                    <a:lnTo>
                      <a:pt x="1133" y="838"/>
                    </a:lnTo>
                    <a:lnTo>
                      <a:pt x="945" y="772"/>
                    </a:lnTo>
                    <a:lnTo>
                      <a:pt x="1111" y="882"/>
                    </a:lnTo>
                    <a:lnTo>
                      <a:pt x="929" y="799"/>
                    </a:lnTo>
                    <a:lnTo>
                      <a:pt x="1085" y="924"/>
                    </a:lnTo>
                    <a:lnTo>
                      <a:pt x="912" y="826"/>
                    </a:lnTo>
                    <a:lnTo>
                      <a:pt x="1057" y="963"/>
                    </a:lnTo>
                    <a:lnTo>
                      <a:pt x="891" y="851"/>
                    </a:lnTo>
                    <a:lnTo>
                      <a:pt x="1024" y="998"/>
                    </a:lnTo>
                    <a:lnTo>
                      <a:pt x="869" y="875"/>
                    </a:lnTo>
                    <a:lnTo>
                      <a:pt x="990" y="1033"/>
                    </a:lnTo>
                    <a:lnTo>
                      <a:pt x="845" y="896"/>
                    </a:lnTo>
                    <a:lnTo>
                      <a:pt x="953" y="1064"/>
                    </a:lnTo>
                    <a:lnTo>
                      <a:pt x="820" y="916"/>
                    </a:lnTo>
                    <a:lnTo>
                      <a:pt x="913" y="1092"/>
                    </a:lnTo>
                    <a:lnTo>
                      <a:pt x="792" y="934"/>
                    </a:lnTo>
                    <a:lnTo>
                      <a:pt x="871" y="1116"/>
                    </a:lnTo>
                    <a:lnTo>
                      <a:pt x="764" y="949"/>
                    </a:lnTo>
                    <a:lnTo>
                      <a:pt x="828" y="1137"/>
                    </a:lnTo>
                    <a:lnTo>
                      <a:pt x="734" y="962"/>
                    </a:lnTo>
                    <a:lnTo>
                      <a:pt x="783" y="1155"/>
                    </a:lnTo>
                    <a:lnTo>
                      <a:pt x="703" y="972"/>
                    </a:lnTo>
                    <a:lnTo>
                      <a:pt x="735" y="1168"/>
                    </a:lnTo>
                    <a:lnTo>
                      <a:pt x="672" y="980"/>
                    </a:lnTo>
                    <a:lnTo>
                      <a:pt x="688" y="1178"/>
                    </a:lnTo>
                    <a:lnTo>
                      <a:pt x="640" y="985"/>
                    </a:lnTo>
                    <a:lnTo>
                      <a:pt x="640" y="1184"/>
                    </a:lnTo>
                    <a:lnTo>
                      <a:pt x="608" y="988"/>
                    </a:lnTo>
                    <a:lnTo>
                      <a:pt x="592" y="1186"/>
                    </a:lnTo>
                    <a:lnTo>
                      <a:pt x="575" y="988"/>
                    </a:lnTo>
                    <a:lnTo>
                      <a:pt x="544" y="1184"/>
                    </a:lnTo>
                    <a:lnTo>
                      <a:pt x="544" y="985"/>
                    </a:lnTo>
                    <a:lnTo>
                      <a:pt x="497" y="1178"/>
                    </a:lnTo>
                    <a:lnTo>
                      <a:pt x="513" y="980"/>
                    </a:lnTo>
                    <a:lnTo>
                      <a:pt x="449" y="1168"/>
                    </a:lnTo>
                    <a:lnTo>
                      <a:pt x="482" y="972"/>
                    </a:lnTo>
                    <a:lnTo>
                      <a:pt x="403" y="1155"/>
                    </a:lnTo>
                    <a:lnTo>
                      <a:pt x="451" y="962"/>
                    </a:lnTo>
                    <a:lnTo>
                      <a:pt x="358" y="1137"/>
                    </a:lnTo>
                    <a:lnTo>
                      <a:pt x="421" y="949"/>
                    </a:lnTo>
                    <a:lnTo>
                      <a:pt x="314" y="1116"/>
                    </a:lnTo>
                    <a:lnTo>
                      <a:pt x="392" y="934"/>
                    </a:lnTo>
                    <a:lnTo>
                      <a:pt x="273" y="1092"/>
                    </a:lnTo>
                    <a:lnTo>
                      <a:pt x="366" y="916"/>
                    </a:lnTo>
                    <a:lnTo>
                      <a:pt x="232" y="1064"/>
                    </a:lnTo>
                    <a:lnTo>
                      <a:pt x="341" y="896"/>
                    </a:lnTo>
                    <a:lnTo>
                      <a:pt x="196" y="1033"/>
                    </a:lnTo>
                    <a:lnTo>
                      <a:pt x="316" y="875"/>
                    </a:lnTo>
                    <a:lnTo>
                      <a:pt x="161" y="998"/>
                    </a:lnTo>
                    <a:lnTo>
                      <a:pt x="295" y="851"/>
                    </a:lnTo>
                    <a:lnTo>
                      <a:pt x="129" y="963"/>
                    </a:lnTo>
                    <a:lnTo>
                      <a:pt x="274" y="826"/>
                    </a:lnTo>
                    <a:lnTo>
                      <a:pt x="100" y="924"/>
                    </a:lnTo>
                    <a:lnTo>
                      <a:pt x="255" y="799"/>
                    </a:lnTo>
                    <a:lnTo>
                      <a:pt x="75" y="882"/>
                    </a:lnTo>
                    <a:lnTo>
                      <a:pt x="240" y="772"/>
                    </a:lnTo>
                    <a:lnTo>
                      <a:pt x="53" y="838"/>
                    </a:lnTo>
                    <a:lnTo>
                      <a:pt x="227" y="742"/>
                    </a:lnTo>
                    <a:lnTo>
                      <a:pt x="34" y="793"/>
                    </a:lnTo>
                    <a:lnTo>
                      <a:pt x="216" y="712"/>
                    </a:lnTo>
                    <a:lnTo>
                      <a:pt x="21" y="747"/>
                    </a:lnTo>
                    <a:lnTo>
                      <a:pt x="207" y="681"/>
                    </a:lnTo>
                    <a:lnTo>
                      <a:pt x="9" y="700"/>
                    </a:lnTo>
                    <a:lnTo>
                      <a:pt x="201" y="648"/>
                    </a:lnTo>
                    <a:lnTo>
                      <a:pt x="2" y="653"/>
                    </a:lnTo>
                    <a:lnTo>
                      <a:pt x="198" y="616"/>
                    </a:lnTo>
                    <a:lnTo>
                      <a:pt x="0" y="605"/>
                    </a:lnTo>
                    <a:lnTo>
                      <a:pt x="198" y="584"/>
                    </a:lnTo>
                    <a:lnTo>
                      <a:pt x="1" y="556"/>
                    </a:lnTo>
                    <a:lnTo>
                      <a:pt x="199" y="553"/>
                    </a:lnTo>
                    <a:lnTo>
                      <a:pt x="6" y="509"/>
                    </a:lnTo>
                    <a:lnTo>
                      <a:pt x="204" y="520"/>
                    </a:lnTo>
                    <a:lnTo>
                      <a:pt x="15" y="461"/>
                    </a:lnTo>
                    <a:lnTo>
                      <a:pt x="212" y="489"/>
                    </a:lnTo>
                    <a:lnTo>
                      <a:pt x="27" y="414"/>
                    </a:lnTo>
                    <a:lnTo>
                      <a:pt x="221" y="458"/>
                    </a:lnTo>
                    <a:lnTo>
                      <a:pt x="44" y="368"/>
                    </a:lnTo>
                    <a:lnTo>
                      <a:pt x="234" y="428"/>
                    </a:lnTo>
                    <a:lnTo>
                      <a:pt x="63" y="325"/>
                    </a:lnTo>
                    <a:lnTo>
                      <a:pt x="247" y="399"/>
                    </a:lnTo>
                    <a:lnTo>
                      <a:pt x="87" y="282"/>
                    </a:lnTo>
                    <a:lnTo>
                      <a:pt x="265" y="372"/>
                    </a:lnTo>
                    <a:lnTo>
                      <a:pt x="114" y="242"/>
                    </a:lnTo>
                    <a:lnTo>
                      <a:pt x="284" y="346"/>
                    </a:lnTo>
                    <a:lnTo>
                      <a:pt x="145" y="204"/>
                    </a:lnTo>
                    <a:lnTo>
                      <a:pt x="305" y="321"/>
                    </a:lnTo>
                    <a:lnTo>
                      <a:pt x="177" y="169"/>
                    </a:lnTo>
                    <a:lnTo>
                      <a:pt x="328" y="299"/>
                    </a:lnTo>
                    <a:lnTo>
                      <a:pt x="214" y="136"/>
                    </a:lnTo>
                    <a:lnTo>
                      <a:pt x="353" y="279"/>
                    </a:lnTo>
                    <a:lnTo>
                      <a:pt x="252" y="107"/>
                    </a:lnTo>
                    <a:lnTo>
                      <a:pt x="380" y="260"/>
                    </a:lnTo>
                    <a:lnTo>
                      <a:pt x="293" y="80"/>
                    </a:lnTo>
                    <a:lnTo>
                      <a:pt x="407" y="244"/>
                    </a:lnTo>
                    <a:lnTo>
                      <a:pt x="336" y="57"/>
                    </a:lnTo>
                    <a:lnTo>
                      <a:pt x="436" y="229"/>
                    </a:lnTo>
                    <a:lnTo>
                      <a:pt x="380" y="39"/>
                    </a:lnTo>
                    <a:lnTo>
                      <a:pt x="466" y="217"/>
                    </a:lnTo>
                    <a:lnTo>
                      <a:pt x="426" y="23"/>
                    </a:lnTo>
                    <a:lnTo>
                      <a:pt x="497" y="208"/>
                    </a:lnTo>
                    <a:lnTo>
                      <a:pt x="473" y="11"/>
                    </a:lnTo>
                    <a:lnTo>
                      <a:pt x="529" y="202"/>
                    </a:lnTo>
                    <a:lnTo>
                      <a:pt x="520" y="3"/>
                    </a:lnTo>
                    <a:lnTo>
                      <a:pt x="560" y="198"/>
                    </a:lnTo>
                    <a:lnTo>
                      <a:pt x="569" y="0"/>
                    </a:lnTo>
                    <a:lnTo>
                      <a:pt x="592" y="197"/>
                    </a:lnTo>
                    <a:close/>
                  </a:path>
                </a:pathLst>
              </a:custGeom>
              <a:solidFill>
                <a:srgbClr val="8E77FF"/>
              </a:solidFill>
              <a:ln w="9525">
                <a:noFill/>
                <a:round/>
                <a:headEnd/>
                <a:tailEnd/>
              </a:ln>
            </p:spPr>
            <p:txBody>
              <a:bodyPr/>
              <a:lstStyle/>
              <a:p>
                <a:endParaRPr lang="en-US"/>
              </a:p>
            </p:txBody>
          </p:sp>
          <p:sp>
            <p:nvSpPr>
              <p:cNvPr id="7183" name="Freeform 53"/>
              <p:cNvSpPr>
                <a:spLocks/>
              </p:cNvSpPr>
              <p:nvPr/>
            </p:nvSpPr>
            <p:spPr bwMode="auto">
              <a:xfrm rot="-566356">
                <a:off x="1809" y="2192"/>
                <a:ext cx="21" cy="13"/>
              </a:xfrm>
              <a:custGeom>
                <a:avLst/>
                <a:gdLst>
                  <a:gd name="T0" fmla="*/ 10 w 24"/>
                  <a:gd name="T1" fmla="*/ 0 h 17"/>
                  <a:gd name="T2" fmla="*/ 0 w 24"/>
                  <a:gd name="T3" fmla="*/ 3 h 17"/>
                  <a:gd name="T4" fmla="*/ 10 w 24"/>
                  <a:gd name="T5" fmla="*/ 0 h 17"/>
                  <a:gd name="T6" fmla="*/ 0 60000 65536"/>
                  <a:gd name="T7" fmla="*/ 0 60000 65536"/>
                  <a:gd name="T8" fmla="*/ 0 60000 65536"/>
                  <a:gd name="T9" fmla="*/ 0 w 24"/>
                  <a:gd name="T10" fmla="*/ 0 h 17"/>
                  <a:gd name="T11" fmla="*/ 24 w 24"/>
                  <a:gd name="T12" fmla="*/ 17 h 17"/>
                </a:gdLst>
                <a:ahLst/>
                <a:cxnLst>
                  <a:cxn ang="T6">
                    <a:pos x="T0" y="T1"/>
                  </a:cxn>
                  <a:cxn ang="T7">
                    <a:pos x="T2" y="T3"/>
                  </a:cxn>
                  <a:cxn ang="T8">
                    <a:pos x="T4" y="T5"/>
                  </a:cxn>
                </a:cxnLst>
                <a:rect l="T9" t="T10" r="T11" b="T12"/>
                <a:pathLst>
                  <a:path w="24" h="17">
                    <a:moveTo>
                      <a:pt x="24" y="0"/>
                    </a:moveTo>
                    <a:lnTo>
                      <a:pt x="0" y="17"/>
                    </a:lnTo>
                    <a:lnTo>
                      <a:pt x="24" y="0"/>
                    </a:lnTo>
                    <a:close/>
                  </a:path>
                </a:pathLst>
              </a:custGeom>
              <a:solidFill>
                <a:srgbClr val="FFFFFF"/>
              </a:solidFill>
              <a:ln w="9525">
                <a:noFill/>
                <a:round/>
                <a:headEnd/>
                <a:tailEnd/>
              </a:ln>
            </p:spPr>
            <p:txBody>
              <a:bodyPr/>
              <a:lstStyle/>
              <a:p>
                <a:endParaRPr lang="en-US"/>
              </a:p>
            </p:txBody>
          </p:sp>
          <p:sp>
            <p:nvSpPr>
              <p:cNvPr id="7184" name="Freeform 55"/>
              <p:cNvSpPr>
                <a:spLocks/>
              </p:cNvSpPr>
              <p:nvPr/>
            </p:nvSpPr>
            <p:spPr bwMode="auto">
              <a:xfrm rot="-566356">
                <a:off x="1909" y="2042"/>
                <a:ext cx="88" cy="72"/>
              </a:xfrm>
              <a:custGeom>
                <a:avLst/>
                <a:gdLst>
                  <a:gd name="T0" fmla="*/ 41 w 100"/>
                  <a:gd name="T1" fmla="*/ 5 h 106"/>
                  <a:gd name="T2" fmla="*/ 23 w 100"/>
                  <a:gd name="T3" fmla="*/ 7 h 106"/>
                  <a:gd name="T4" fmla="*/ 0 w 100"/>
                  <a:gd name="T5" fmla="*/ 2 h 106"/>
                  <a:gd name="T6" fmla="*/ 18 w 100"/>
                  <a:gd name="T7" fmla="*/ 0 h 106"/>
                  <a:gd name="T8" fmla="*/ 41 w 100"/>
                  <a:gd name="T9" fmla="*/ 5 h 106"/>
                  <a:gd name="T10" fmla="*/ 0 60000 65536"/>
                  <a:gd name="T11" fmla="*/ 0 60000 65536"/>
                  <a:gd name="T12" fmla="*/ 0 60000 65536"/>
                  <a:gd name="T13" fmla="*/ 0 60000 65536"/>
                  <a:gd name="T14" fmla="*/ 0 60000 65536"/>
                  <a:gd name="T15" fmla="*/ 0 w 100"/>
                  <a:gd name="T16" fmla="*/ 0 h 106"/>
                  <a:gd name="T17" fmla="*/ 100 w 100"/>
                  <a:gd name="T18" fmla="*/ 106 h 106"/>
                </a:gdLst>
                <a:ahLst/>
                <a:cxnLst>
                  <a:cxn ang="T10">
                    <a:pos x="T0" y="T1"/>
                  </a:cxn>
                  <a:cxn ang="T11">
                    <a:pos x="T2" y="T3"/>
                  </a:cxn>
                  <a:cxn ang="T12">
                    <a:pos x="T4" y="T5"/>
                  </a:cxn>
                  <a:cxn ang="T13">
                    <a:pos x="T6" y="T7"/>
                  </a:cxn>
                  <a:cxn ang="T14">
                    <a:pos x="T8" y="T9"/>
                  </a:cxn>
                </a:cxnLst>
                <a:rect l="T15" t="T16" r="T17" b="T18"/>
                <a:pathLst>
                  <a:path w="100" h="106">
                    <a:moveTo>
                      <a:pt x="100" y="70"/>
                    </a:moveTo>
                    <a:lnTo>
                      <a:pt x="54" y="106"/>
                    </a:lnTo>
                    <a:lnTo>
                      <a:pt x="0" y="35"/>
                    </a:lnTo>
                    <a:lnTo>
                      <a:pt x="46" y="0"/>
                    </a:lnTo>
                    <a:lnTo>
                      <a:pt x="100" y="70"/>
                    </a:lnTo>
                    <a:close/>
                  </a:path>
                </a:pathLst>
              </a:custGeom>
              <a:solidFill>
                <a:srgbClr val="FFFFFF"/>
              </a:solidFill>
              <a:ln w="9525">
                <a:noFill/>
                <a:round/>
                <a:headEnd/>
                <a:tailEnd/>
              </a:ln>
            </p:spPr>
            <p:txBody>
              <a:bodyPr/>
              <a:lstStyle/>
              <a:p>
                <a:endParaRPr lang="en-US"/>
              </a:p>
            </p:txBody>
          </p:sp>
          <p:sp>
            <p:nvSpPr>
              <p:cNvPr id="7185" name="Rectangle 57"/>
              <p:cNvSpPr>
                <a:spLocks noChangeArrowheads="1"/>
              </p:cNvSpPr>
              <p:nvPr/>
            </p:nvSpPr>
            <p:spPr bwMode="auto">
              <a:xfrm rot="-566356">
                <a:off x="1470" y="1816"/>
                <a:ext cx="541" cy="545"/>
              </a:xfrm>
              <a:prstGeom prst="rect">
                <a:avLst/>
              </a:prstGeom>
              <a:solidFill>
                <a:srgbClr val="FFFFFF"/>
              </a:solidFill>
              <a:ln w="9525">
                <a:noFill/>
                <a:miter lim="800000"/>
                <a:headEnd/>
                <a:tailEnd/>
              </a:ln>
            </p:spPr>
            <p:txBody>
              <a:bodyPr/>
              <a:lstStyle/>
              <a:p>
                <a:endParaRPr lang="en-US"/>
              </a:p>
            </p:txBody>
          </p:sp>
          <p:sp>
            <p:nvSpPr>
              <p:cNvPr id="7186" name="Freeform 58"/>
              <p:cNvSpPr>
                <a:spLocks/>
              </p:cNvSpPr>
              <p:nvPr/>
            </p:nvSpPr>
            <p:spPr bwMode="auto">
              <a:xfrm rot="-566356">
                <a:off x="1497" y="1838"/>
                <a:ext cx="487" cy="501"/>
              </a:xfrm>
              <a:custGeom>
                <a:avLst/>
                <a:gdLst>
                  <a:gd name="T0" fmla="*/ 200 w 562"/>
                  <a:gd name="T1" fmla="*/ 0 h 739"/>
                  <a:gd name="T2" fmla="*/ 0 w 562"/>
                  <a:gd name="T3" fmla="*/ 0 h 739"/>
                  <a:gd name="T4" fmla="*/ 0 w 562"/>
                  <a:gd name="T5" fmla="*/ 49 h 739"/>
                  <a:gd name="T6" fmla="*/ 206 w 562"/>
                  <a:gd name="T7" fmla="*/ 49 h 739"/>
                  <a:gd name="T8" fmla="*/ 206 w 562"/>
                  <a:gd name="T9" fmla="*/ 0 h 739"/>
                  <a:gd name="T10" fmla="*/ 200 w 562"/>
                  <a:gd name="T11" fmla="*/ 0 h 739"/>
                  <a:gd name="T12" fmla="*/ 0 60000 65536"/>
                  <a:gd name="T13" fmla="*/ 0 60000 65536"/>
                  <a:gd name="T14" fmla="*/ 0 60000 65536"/>
                  <a:gd name="T15" fmla="*/ 0 60000 65536"/>
                  <a:gd name="T16" fmla="*/ 0 60000 65536"/>
                  <a:gd name="T17" fmla="*/ 0 60000 65536"/>
                  <a:gd name="T18" fmla="*/ 0 w 562"/>
                  <a:gd name="T19" fmla="*/ 0 h 739"/>
                  <a:gd name="T20" fmla="*/ 562 w 562"/>
                  <a:gd name="T21" fmla="*/ 739 h 739"/>
                </a:gdLst>
                <a:ahLst/>
                <a:cxnLst>
                  <a:cxn ang="T12">
                    <a:pos x="T0" y="T1"/>
                  </a:cxn>
                  <a:cxn ang="T13">
                    <a:pos x="T2" y="T3"/>
                  </a:cxn>
                  <a:cxn ang="T14">
                    <a:pos x="T4" y="T5"/>
                  </a:cxn>
                  <a:cxn ang="T15">
                    <a:pos x="T6" y="T7"/>
                  </a:cxn>
                  <a:cxn ang="T16">
                    <a:pos x="T8" y="T9"/>
                  </a:cxn>
                  <a:cxn ang="T17">
                    <a:pos x="T10" y="T11"/>
                  </a:cxn>
                </a:cxnLst>
                <a:rect l="T18" t="T19" r="T20" b="T21"/>
                <a:pathLst>
                  <a:path w="562" h="739">
                    <a:moveTo>
                      <a:pt x="546" y="0"/>
                    </a:moveTo>
                    <a:lnTo>
                      <a:pt x="0" y="0"/>
                    </a:lnTo>
                    <a:lnTo>
                      <a:pt x="0" y="739"/>
                    </a:lnTo>
                    <a:lnTo>
                      <a:pt x="562" y="739"/>
                    </a:lnTo>
                    <a:lnTo>
                      <a:pt x="562" y="0"/>
                    </a:lnTo>
                    <a:lnTo>
                      <a:pt x="546" y="0"/>
                    </a:lnTo>
                    <a:close/>
                  </a:path>
                </a:pathLst>
              </a:custGeom>
              <a:solidFill>
                <a:srgbClr val="000000"/>
              </a:solidFill>
              <a:ln w="9525">
                <a:noFill/>
                <a:round/>
                <a:headEnd/>
                <a:tailEnd/>
              </a:ln>
            </p:spPr>
            <p:txBody>
              <a:bodyPr/>
              <a:lstStyle/>
              <a:p>
                <a:endParaRPr lang="en-US"/>
              </a:p>
            </p:txBody>
          </p:sp>
          <p:sp>
            <p:nvSpPr>
              <p:cNvPr id="7187" name="Freeform 59"/>
              <p:cNvSpPr>
                <a:spLocks/>
              </p:cNvSpPr>
              <p:nvPr/>
            </p:nvSpPr>
            <p:spPr bwMode="auto">
              <a:xfrm rot="-566356">
                <a:off x="1525" y="1859"/>
                <a:ext cx="431" cy="460"/>
              </a:xfrm>
              <a:custGeom>
                <a:avLst/>
                <a:gdLst>
                  <a:gd name="T0" fmla="*/ 184 w 497"/>
                  <a:gd name="T1" fmla="*/ 0 h 675"/>
                  <a:gd name="T2" fmla="*/ 184 w 497"/>
                  <a:gd name="T3" fmla="*/ 8 h 675"/>
                  <a:gd name="T4" fmla="*/ 184 w 497"/>
                  <a:gd name="T5" fmla="*/ 23 h 675"/>
                  <a:gd name="T6" fmla="*/ 184 w 497"/>
                  <a:gd name="T7" fmla="*/ 38 h 675"/>
                  <a:gd name="T8" fmla="*/ 184 w 497"/>
                  <a:gd name="T9" fmla="*/ 46 h 675"/>
                  <a:gd name="T10" fmla="*/ 179 w 497"/>
                  <a:gd name="T11" fmla="*/ 46 h 675"/>
                  <a:gd name="T12" fmla="*/ 173 w 497"/>
                  <a:gd name="T13" fmla="*/ 46 h 675"/>
                  <a:gd name="T14" fmla="*/ 164 w 497"/>
                  <a:gd name="T15" fmla="*/ 46 h 675"/>
                  <a:gd name="T16" fmla="*/ 151 w 497"/>
                  <a:gd name="T17" fmla="*/ 46 h 675"/>
                  <a:gd name="T18" fmla="*/ 139 w 497"/>
                  <a:gd name="T19" fmla="*/ 46 h 675"/>
                  <a:gd name="T20" fmla="*/ 124 w 497"/>
                  <a:gd name="T21" fmla="*/ 46 h 675"/>
                  <a:gd name="T22" fmla="*/ 108 w 497"/>
                  <a:gd name="T23" fmla="*/ 46 h 675"/>
                  <a:gd name="T24" fmla="*/ 91 w 497"/>
                  <a:gd name="T25" fmla="*/ 46 h 675"/>
                  <a:gd name="T26" fmla="*/ 76 w 497"/>
                  <a:gd name="T27" fmla="*/ 46 h 675"/>
                  <a:gd name="T28" fmla="*/ 60 w 497"/>
                  <a:gd name="T29" fmla="*/ 46 h 675"/>
                  <a:gd name="T30" fmla="*/ 45 w 497"/>
                  <a:gd name="T31" fmla="*/ 46 h 675"/>
                  <a:gd name="T32" fmla="*/ 31 w 497"/>
                  <a:gd name="T33" fmla="*/ 46 h 675"/>
                  <a:gd name="T34" fmla="*/ 20 w 497"/>
                  <a:gd name="T35" fmla="*/ 46 h 675"/>
                  <a:gd name="T36" fmla="*/ 10 w 497"/>
                  <a:gd name="T37" fmla="*/ 46 h 675"/>
                  <a:gd name="T38" fmla="*/ 3 w 497"/>
                  <a:gd name="T39" fmla="*/ 46 h 675"/>
                  <a:gd name="T40" fmla="*/ 0 w 497"/>
                  <a:gd name="T41" fmla="*/ 46 h 675"/>
                  <a:gd name="T42" fmla="*/ 0 w 497"/>
                  <a:gd name="T43" fmla="*/ 38 h 675"/>
                  <a:gd name="T44" fmla="*/ 0 w 497"/>
                  <a:gd name="T45" fmla="*/ 23 h 675"/>
                  <a:gd name="T46" fmla="*/ 0 w 497"/>
                  <a:gd name="T47" fmla="*/ 8 h 675"/>
                  <a:gd name="T48" fmla="*/ 0 w 497"/>
                  <a:gd name="T49" fmla="*/ 0 h 675"/>
                  <a:gd name="T50" fmla="*/ 3 w 497"/>
                  <a:gd name="T51" fmla="*/ 0 h 675"/>
                  <a:gd name="T52" fmla="*/ 10 w 497"/>
                  <a:gd name="T53" fmla="*/ 0 h 675"/>
                  <a:gd name="T54" fmla="*/ 20 w 497"/>
                  <a:gd name="T55" fmla="*/ 0 h 675"/>
                  <a:gd name="T56" fmla="*/ 31 w 497"/>
                  <a:gd name="T57" fmla="*/ 0 h 675"/>
                  <a:gd name="T58" fmla="*/ 45 w 497"/>
                  <a:gd name="T59" fmla="*/ 0 h 675"/>
                  <a:gd name="T60" fmla="*/ 60 w 497"/>
                  <a:gd name="T61" fmla="*/ 0 h 675"/>
                  <a:gd name="T62" fmla="*/ 76 w 497"/>
                  <a:gd name="T63" fmla="*/ 0 h 675"/>
                  <a:gd name="T64" fmla="*/ 91 w 497"/>
                  <a:gd name="T65" fmla="*/ 0 h 675"/>
                  <a:gd name="T66" fmla="*/ 108 w 497"/>
                  <a:gd name="T67" fmla="*/ 0 h 675"/>
                  <a:gd name="T68" fmla="*/ 124 w 497"/>
                  <a:gd name="T69" fmla="*/ 0 h 675"/>
                  <a:gd name="T70" fmla="*/ 139 w 497"/>
                  <a:gd name="T71" fmla="*/ 0 h 675"/>
                  <a:gd name="T72" fmla="*/ 151 w 497"/>
                  <a:gd name="T73" fmla="*/ 0 h 675"/>
                  <a:gd name="T74" fmla="*/ 164 w 497"/>
                  <a:gd name="T75" fmla="*/ 0 h 675"/>
                  <a:gd name="T76" fmla="*/ 173 w 497"/>
                  <a:gd name="T77" fmla="*/ 0 h 675"/>
                  <a:gd name="T78" fmla="*/ 179 w 497"/>
                  <a:gd name="T79" fmla="*/ 0 h 675"/>
                  <a:gd name="T80" fmla="*/ 184 w 497"/>
                  <a:gd name="T81" fmla="*/ 0 h 67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97"/>
                  <a:gd name="T124" fmla="*/ 0 h 675"/>
                  <a:gd name="T125" fmla="*/ 497 w 497"/>
                  <a:gd name="T126" fmla="*/ 675 h 67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97" h="675">
                    <a:moveTo>
                      <a:pt x="497" y="0"/>
                    </a:moveTo>
                    <a:lnTo>
                      <a:pt x="497" y="114"/>
                    </a:lnTo>
                    <a:lnTo>
                      <a:pt x="497" y="338"/>
                    </a:lnTo>
                    <a:lnTo>
                      <a:pt x="497" y="561"/>
                    </a:lnTo>
                    <a:lnTo>
                      <a:pt x="497" y="675"/>
                    </a:lnTo>
                    <a:lnTo>
                      <a:pt x="487" y="675"/>
                    </a:lnTo>
                    <a:lnTo>
                      <a:pt x="468" y="675"/>
                    </a:lnTo>
                    <a:lnTo>
                      <a:pt x="443" y="675"/>
                    </a:lnTo>
                    <a:lnTo>
                      <a:pt x="411" y="675"/>
                    </a:lnTo>
                    <a:lnTo>
                      <a:pt x="375" y="675"/>
                    </a:lnTo>
                    <a:lnTo>
                      <a:pt x="335" y="675"/>
                    </a:lnTo>
                    <a:lnTo>
                      <a:pt x="292" y="675"/>
                    </a:lnTo>
                    <a:lnTo>
                      <a:pt x="248" y="675"/>
                    </a:lnTo>
                    <a:lnTo>
                      <a:pt x="205" y="675"/>
                    </a:lnTo>
                    <a:lnTo>
                      <a:pt x="162" y="675"/>
                    </a:lnTo>
                    <a:lnTo>
                      <a:pt x="122" y="675"/>
                    </a:lnTo>
                    <a:lnTo>
                      <a:pt x="86" y="675"/>
                    </a:lnTo>
                    <a:lnTo>
                      <a:pt x="54" y="675"/>
                    </a:lnTo>
                    <a:lnTo>
                      <a:pt x="29" y="675"/>
                    </a:lnTo>
                    <a:lnTo>
                      <a:pt x="10" y="675"/>
                    </a:lnTo>
                    <a:lnTo>
                      <a:pt x="0" y="675"/>
                    </a:lnTo>
                    <a:lnTo>
                      <a:pt x="0" y="561"/>
                    </a:lnTo>
                    <a:lnTo>
                      <a:pt x="0" y="338"/>
                    </a:lnTo>
                    <a:lnTo>
                      <a:pt x="0" y="114"/>
                    </a:lnTo>
                    <a:lnTo>
                      <a:pt x="0" y="0"/>
                    </a:lnTo>
                    <a:lnTo>
                      <a:pt x="10" y="0"/>
                    </a:lnTo>
                    <a:lnTo>
                      <a:pt x="29" y="0"/>
                    </a:lnTo>
                    <a:lnTo>
                      <a:pt x="54" y="0"/>
                    </a:lnTo>
                    <a:lnTo>
                      <a:pt x="86" y="0"/>
                    </a:lnTo>
                    <a:lnTo>
                      <a:pt x="122" y="0"/>
                    </a:lnTo>
                    <a:lnTo>
                      <a:pt x="162" y="0"/>
                    </a:lnTo>
                    <a:lnTo>
                      <a:pt x="205" y="0"/>
                    </a:lnTo>
                    <a:lnTo>
                      <a:pt x="248" y="0"/>
                    </a:lnTo>
                    <a:lnTo>
                      <a:pt x="292" y="0"/>
                    </a:lnTo>
                    <a:lnTo>
                      <a:pt x="335" y="0"/>
                    </a:lnTo>
                    <a:lnTo>
                      <a:pt x="375" y="0"/>
                    </a:lnTo>
                    <a:lnTo>
                      <a:pt x="411" y="0"/>
                    </a:lnTo>
                    <a:lnTo>
                      <a:pt x="443" y="0"/>
                    </a:lnTo>
                    <a:lnTo>
                      <a:pt x="468" y="0"/>
                    </a:lnTo>
                    <a:lnTo>
                      <a:pt x="487" y="0"/>
                    </a:lnTo>
                    <a:lnTo>
                      <a:pt x="497" y="0"/>
                    </a:lnTo>
                    <a:close/>
                  </a:path>
                </a:pathLst>
              </a:custGeom>
              <a:solidFill>
                <a:srgbClr val="E2E2E2"/>
              </a:solidFill>
              <a:ln w="9525">
                <a:noFill/>
                <a:round/>
                <a:headEnd/>
                <a:tailEnd/>
              </a:ln>
            </p:spPr>
            <p:txBody>
              <a:bodyPr/>
              <a:lstStyle/>
              <a:p>
                <a:endParaRPr lang="en-US"/>
              </a:p>
            </p:txBody>
          </p:sp>
          <p:sp>
            <p:nvSpPr>
              <p:cNvPr id="7188" name="Freeform 60"/>
              <p:cNvSpPr>
                <a:spLocks/>
              </p:cNvSpPr>
              <p:nvPr/>
            </p:nvSpPr>
            <p:spPr bwMode="auto">
              <a:xfrm rot="-566356">
                <a:off x="1525" y="1859"/>
                <a:ext cx="431" cy="460"/>
              </a:xfrm>
              <a:custGeom>
                <a:avLst/>
                <a:gdLst>
                  <a:gd name="T0" fmla="*/ 184 w 497"/>
                  <a:gd name="T1" fmla="*/ 0 h 675"/>
                  <a:gd name="T2" fmla="*/ 184 w 497"/>
                  <a:gd name="T3" fmla="*/ 8 h 675"/>
                  <a:gd name="T4" fmla="*/ 184 w 497"/>
                  <a:gd name="T5" fmla="*/ 23 h 675"/>
                  <a:gd name="T6" fmla="*/ 184 w 497"/>
                  <a:gd name="T7" fmla="*/ 38 h 675"/>
                  <a:gd name="T8" fmla="*/ 184 w 497"/>
                  <a:gd name="T9" fmla="*/ 46 h 675"/>
                  <a:gd name="T10" fmla="*/ 179 w 497"/>
                  <a:gd name="T11" fmla="*/ 46 h 675"/>
                  <a:gd name="T12" fmla="*/ 173 w 497"/>
                  <a:gd name="T13" fmla="*/ 46 h 675"/>
                  <a:gd name="T14" fmla="*/ 164 w 497"/>
                  <a:gd name="T15" fmla="*/ 46 h 675"/>
                  <a:gd name="T16" fmla="*/ 151 w 497"/>
                  <a:gd name="T17" fmla="*/ 46 h 675"/>
                  <a:gd name="T18" fmla="*/ 139 w 497"/>
                  <a:gd name="T19" fmla="*/ 46 h 675"/>
                  <a:gd name="T20" fmla="*/ 124 w 497"/>
                  <a:gd name="T21" fmla="*/ 46 h 675"/>
                  <a:gd name="T22" fmla="*/ 108 w 497"/>
                  <a:gd name="T23" fmla="*/ 46 h 675"/>
                  <a:gd name="T24" fmla="*/ 91 w 497"/>
                  <a:gd name="T25" fmla="*/ 46 h 675"/>
                  <a:gd name="T26" fmla="*/ 76 w 497"/>
                  <a:gd name="T27" fmla="*/ 46 h 675"/>
                  <a:gd name="T28" fmla="*/ 60 w 497"/>
                  <a:gd name="T29" fmla="*/ 46 h 675"/>
                  <a:gd name="T30" fmla="*/ 45 w 497"/>
                  <a:gd name="T31" fmla="*/ 46 h 675"/>
                  <a:gd name="T32" fmla="*/ 31 w 497"/>
                  <a:gd name="T33" fmla="*/ 46 h 675"/>
                  <a:gd name="T34" fmla="*/ 20 w 497"/>
                  <a:gd name="T35" fmla="*/ 46 h 675"/>
                  <a:gd name="T36" fmla="*/ 10 w 497"/>
                  <a:gd name="T37" fmla="*/ 46 h 675"/>
                  <a:gd name="T38" fmla="*/ 3 w 497"/>
                  <a:gd name="T39" fmla="*/ 46 h 675"/>
                  <a:gd name="T40" fmla="*/ 0 w 497"/>
                  <a:gd name="T41" fmla="*/ 46 h 675"/>
                  <a:gd name="T42" fmla="*/ 0 w 497"/>
                  <a:gd name="T43" fmla="*/ 38 h 675"/>
                  <a:gd name="T44" fmla="*/ 0 w 497"/>
                  <a:gd name="T45" fmla="*/ 23 h 675"/>
                  <a:gd name="T46" fmla="*/ 0 w 497"/>
                  <a:gd name="T47" fmla="*/ 8 h 675"/>
                  <a:gd name="T48" fmla="*/ 0 w 497"/>
                  <a:gd name="T49" fmla="*/ 0 h 675"/>
                  <a:gd name="T50" fmla="*/ 3 w 497"/>
                  <a:gd name="T51" fmla="*/ 0 h 675"/>
                  <a:gd name="T52" fmla="*/ 10 w 497"/>
                  <a:gd name="T53" fmla="*/ 0 h 675"/>
                  <a:gd name="T54" fmla="*/ 20 w 497"/>
                  <a:gd name="T55" fmla="*/ 0 h 675"/>
                  <a:gd name="T56" fmla="*/ 31 w 497"/>
                  <a:gd name="T57" fmla="*/ 0 h 675"/>
                  <a:gd name="T58" fmla="*/ 45 w 497"/>
                  <a:gd name="T59" fmla="*/ 0 h 675"/>
                  <a:gd name="T60" fmla="*/ 60 w 497"/>
                  <a:gd name="T61" fmla="*/ 0 h 675"/>
                  <a:gd name="T62" fmla="*/ 76 w 497"/>
                  <a:gd name="T63" fmla="*/ 0 h 675"/>
                  <a:gd name="T64" fmla="*/ 91 w 497"/>
                  <a:gd name="T65" fmla="*/ 0 h 675"/>
                  <a:gd name="T66" fmla="*/ 108 w 497"/>
                  <a:gd name="T67" fmla="*/ 0 h 675"/>
                  <a:gd name="T68" fmla="*/ 124 w 497"/>
                  <a:gd name="T69" fmla="*/ 0 h 675"/>
                  <a:gd name="T70" fmla="*/ 139 w 497"/>
                  <a:gd name="T71" fmla="*/ 0 h 675"/>
                  <a:gd name="T72" fmla="*/ 151 w 497"/>
                  <a:gd name="T73" fmla="*/ 0 h 675"/>
                  <a:gd name="T74" fmla="*/ 164 w 497"/>
                  <a:gd name="T75" fmla="*/ 0 h 675"/>
                  <a:gd name="T76" fmla="*/ 173 w 497"/>
                  <a:gd name="T77" fmla="*/ 0 h 675"/>
                  <a:gd name="T78" fmla="*/ 179 w 497"/>
                  <a:gd name="T79" fmla="*/ 0 h 675"/>
                  <a:gd name="T80" fmla="*/ 184 w 497"/>
                  <a:gd name="T81" fmla="*/ 0 h 67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97"/>
                  <a:gd name="T124" fmla="*/ 0 h 675"/>
                  <a:gd name="T125" fmla="*/ 497 w 497"/>
                  <a:gd name="T126" fmla="*/ 675 h 67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97" h="675">
                    <a:moveTo>
                      <a:pt x="497" y="0"/>
                    </a:moveTo>
                    <a:lnTo>
                      <a:pt x="497" y="114"/>
                    </a:lnTo>
                    <a:lnTo>
                      <a:pt x="497" y="338"/>
                    </a:lnTo>
                    <a:lnTo>
                      <a:pt x="497" y="561"/>
                    </a:lnTo>
                    <a:lnTo>
                      <a:pt x="497" y="675"/>
                    </a:lnTo>
                    <a:lnTo>
                      <a:pt x="487" y="675"/>
                    </a:lnTo>
                    <a:lnTo>
                      <a:pt x="468" y="675"/>
                    </a:lnTo>
                    <a:lnTo>
                      <a:pt x="443" y="675"/>
                    </a:lnTo>
                    <a:lnTo>
                      <a:pt x="411" y="675"/>
                    </a:lnTo>
                    <a:lnTo>
                      <a:pt x="375" y="675"/>
                    </a:lnTo>
                    <a:lnTo>
                      <a:pt x="335" y="675"/>
                    </a:lnTo>
                    <a:lnTo>
                      <a:pt x="292" y="675"/>
                    </a:lnTo>
                    <a:lnTo>
                      <a:pt x="248" y="675"/>
                    </a:lnTo>
                    <a:lnTo>
                      <a:pt x="205" y="675"/>
                    </a:lnTo>
                    <a:lnTo>
                      <a:pt x="162" y="675"/>
                    </a:lnTo>
                    <a:lnTo>
                      <a:pt x="122" y="675"/>
                    </a:lnTo>
                    <a:lnTo>
                      <a:pt x="86" y="675"/>
                    </a:lnTo>
                    <a:lnTo>
                      <a:pt x="54" y="675"/>
                    </a:lnTo>
                    <a:lnTo>
                      <a:pt x="29" y="675"/>
                    </a:lnTo>
                    <a:lnTo>
                      <a:pt x="10" y="675"/>
                    </a:lnTo>
                    <a:lnTo>
                      <a:pt x="0" y="675"/>
                    </a:lnTo>
                    <a:lnTo>
                      <a:pt x="0" y="561"/>
                    </a:lnTo>
                    <a:lnTo>
                      <a:pt x="0" y="338"/>
                    </a:lnTo>
                    <a:lnTo>
                      <a:pt x="0" y="114"/>
                    </a:lnTo>
                    <a:lnTo>
                      <a:pt x="0" y="0"/>
                    </a:lnTo>
                    <a:lnTo>
                      <a:pt x="10" y="0"/>
                    </a:lnTo>
                    <a:lnTo>
                      <a:pt x="29" y="0"/>
                    </a:lnTo>
                    <a:lnTo>
                      <a:pt x="54" y="0"/>
                    </a:lnTo>
                    <a:lnTo>
                      <a:pt x="86" y="0"/>
                    </a:lnTo>
                    <a:lnTo>
                      <a:pt x="122" y="0"/>
                    </a:lnTo>
                    <a:lnTo>
                      <a:pt x="162" y="0"/>
                    </a:lnTo>
                    <a:lnTo>
                      <a:pt x="205" y="0"/>
                    </a:lnTo>
                    <a:lnTo>
                      <a:pt x="248" y="0"/>
                    </a:lnTo>
                    <a:lnTo>
                      <a:pt x="292" y="0"/>
                    </a:lnTo>
                    <a:lnTo>
                      <a:pt x="335" y="0"/>
                    </a:lnTo>
                    <a:lnTo>
                      <a:pt x="375" y="0"/>
                    </a:lnTo>
                    <a:lnTo>
                      <a:pt x="411" y="0"/>
                    </a:lnTo>
                    <a:lnTo>
                      <a:pt x="443" y="0"/>
                    </a:lnTo>
                    <a:lnTo>
                      <a:pt x="468" y="0"/>
                    </a:lnTo>
                    <a:lnTo>
                      <a:pt x="487" y="0"/>
                    </a:lnTo>
                    <a:lnTo>
                      <a:pt x="497" y="0"/>
                    </a:lnTo>
                    <a:close/>
                  </a:path>
                </a:pathLst>
              </a:custGeom>
              <a:solidFill>
                <a:srgbClr val="FFEDA5"/>
              </a:solidFill>
              <a:ln w="9525">
                <a:noFill/>
                <a:round/>
                <a:headEnd/>
                <a:tailEnd/>
              </a:ln>
            </p:spPr>
            <p:txBody>
              <a:bodyPr/>
              <a:lstStyle/>
              <a:p>
                <a:endParaRPr lang="en-US"/>
              </a:p>
            </p:txBody>
          </p:sp>
          <p:sp>
            <p:nvSpPr>
              <p:cNvPr id="7189" name="Freeform 61"/>
              <p:cNvSpPr>
                <a:spLocks/>
              </p:cNvSpPr>
              <p:nvPr/>
            </p:nvSpPr>
            <p:spPr bwMode="auto">
              <a:xfrm rot="-566356">
                <a:off x="1534" y="1859"/>
                <a:ext cx="422" cy="460"/>
              </a:xfrm>
              <a:custGeom>
                <a:avLst/>
                <a:gdLst>
                  <a:gd name="T0" fmla="*/ 179 w 487"/>
                  <a:gd name="T1" fmla="*/ 46 h 675"/>
                  <a:gd name="T2" fmla="*/ 179 w 487"/>
                  <a:gd name="T3" fmla="*/ 44 h 675"/>
                  <a:gd name="T4" fmla="*/ 179 w 487"/>
                  <a:gd name="T5" fmla="*/ 42 h 675"/>
                  <a:gd name="T6" fmla="*/ 179 w 487"/>
                  <a:gd name="T7" fmla="*/ 37 h 675"/>
                  <a:gd name="T8" fmla="*/ 179 w 487"/>
                  <a:gd name="T9" fmla="*/ 32 h 675"/>
                  <a:gd name="T10" fmla="*/ 58 w 487"/>
                  <a:gd name="T11" fmla="*/ 0 h 675"/>
                  <a:gd name="T12" fmla="*/ 49 w 487"/>
                  <a:gd name="T13" fmla="*/ 0 h 675"/>
                  <a:gd name="T14" fmla="*/ 39 w 487"/>
                  <a:gd name="T15" fmla="*/ 0 h 675"/>
                  <a:gd name="T16" fmla="*/ 31 w 487"/>
                  <a:gd name="T17" fmla="*/ 0 h 675"/>
                  <a:gd name="T18" fmla="*/ 23 w 487"/>
                  <a:gd name="T19" fmla="*/ 0 h 675"/>
                  <a:gd name="T20" fmla="*/ 15 w 487"/>
                  <a:gd name="T21" fmla="*/ 0 h 675"/>
                  <a:gd name="T22" fmla="*/ 9 w 487"/>
                  <a:gd name="T23" fmla="*/ 0 h 675"/>
                  <a:gd name="T24" fmla="*/ 3 w 487"/>
                  <a:gd name="T25" fmla="*/ 0 h 675"/>
                  <a:gd name="T26" fmla="*/ 0 w 487"/>
                  <a:gd name="T27" fmla="*/ 0 h 675"/>
                  <a:gd name="T28" fmla="*/ 175 w 487"/>
                  <a:gd name="T29" fmla="*/ 46 h 675"/>
                  <a:gd name="T30" fmla="*/ 177 w 487"/>
                  <a:gd name="T31" fmla="*/ 46 h 675"/>
                  <a:gd name="T32" fmla="*/ 178 w 487"/>
                  <a:gd name="T33" fmla="*/ 46 h 675"/>
                  <a:gd name="T34" fmla="*/ 178 w 487"/>
                  <a:gd name="T35" fmla="*/ 46 h 675"/>
                  <a:gd name="T36" fmla="*/ 179 w 487"/>
                  <a:gd name="T37" fmla="*/ 46 h 67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87"/>
                  <a:gd name="T58" fmla="*/ 0 h 675"/>
                  <a:gd name="T59" fmla="*/ 487 w 487"/>
                  <a:gd name="T60" fmla="*/ 675 h 67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87" h="675">
                    <a:moveTo>
                      <a:pt x="487" y="675"/>
                    </a:moveTo>
                    <a:lnTo>
                      <a:pt x="487" y="654"/>
                    </a:lnTo>
                    <a:lnTo>
                      <a:pt x="487" y="607"/>
                    </a:lnTo>
                    <a:lnTo>
                      <a:pt x="487" y="543"/>
                    </a:lnTo>
                    <a:lnTo>
                      <a:pt x="487" y="466"/>
                    </a:lnTo>
                    <a:lnTo>
                      <a:pt x="158" y="0"/>
                    </a:lnTo>
                    <a:lnTo>
                      <a:pt x="131" y="0"/>
                    </a:lnTo>
                    <a:lnTo>
                      <a:pt x="106" y="0"/>
                    </a:lnTo>
                    <a:lnTo>
                      <a:pt x="83" y="0"/>
                    </a:lnTo>
                    <a:lnTo>
                      <a:pt x="61" y="0"/>
                    </a:lnTo>
                    <a:lnTo>
                      <a:pt x="42" y="0"/>
                    </a:lnTo>
                    <a:lnTo>
                      <a:pt x="25" y="0"/>
                    </a:lnTo>
                    <a:lnTo>
                      <a:pt x="10" y="0"/>
                    </a:lnTo>
                    <a:lnTo>
                      <a:pt x="0" y="0"/>
                    </a:lnTo>
                    <a:lnTo>
                      <a:pt x="478" y="675"/>
                    </a:lnTo>
                    <a:lnTo>
                      <a:pt x="481" y="675"/>
                    </a:lnTo>
                    <a:lnTo>
                      <a:pt x="484" y="675"/>
                    </a:lnTo>
                    <a:lnTo>
                      <a:pt x="485" y="675"/>
                    </a:lnTo>
                    <a:lnTo>
                      <a:pt x="487" y="675"/>
                    </a:lnTo>
                    <a:close/>
                  </a:path>
                </a:pathLst>
              </a:custGeom>
              <a:solidFill>
                <a:srgbClr val="FFF4ED"/>
              </a:solidFill>
              <a:ln w="9525">
                <a:noFill/>
                <a:round/>
                <a:headEnd/>
                <a:tailEnd/>
              </a:ln>
            </p:spPr>
            <p:txBody>
              <a:bodyPr/>
              <a:lstStyle/>
              <a:p>
                <a:endParaRPr lang="en-US"/>
              </a:p>
            </p:txBody>
          </p:sp>
          <p:sp>
            <p:nvSpPr>
              <p:cNvPr id="7190" name="Freeform 62"/>
              <p:cNvSpPr>
                <a:spLocks/>
              </p:cNvSpPr>
              <p:nvPr/>
            </p:nvSpPr>
            <p:spPr bwMode="auto">
              <a:xfrm rot="-566356">
                <a:off x="1530" y="1919"/>
                <a:ext cx="365" cy="405"/>
              </a:xfrm>
              <a:custGeom>
                <a:avLst/>
                <a:gdLst>
                  <a:gd name="T0" fmla="*/ 155 w 421"/>
                  <a:gd name="T1" fmla="*/ 40 h 595"/>
                  <a:gd name="T2" fmla="*/ 0 w 421"/>
                  <a:gd name="T3" fmla="*/ 0 h 595"/>
                  <a:gd name="T4" fmla="*/ 0 w 421"/>
                  <a:gd name="T5" fmla="*/ 1 h 595"/>
                  <a:gd name="T6" fmla="*/ 0 w 421"/>
                  <a:gd name="T7" fmla="*/ 3 h 595"/>
                  <a:gd name="T8" fmla="*/ 0 w 421"/>
                  <a:gd name="T9" fmla="*/ 5 h 595"/>
                  <a:gd name="T10" fmla="*/ 0 w 421"/>
                  <a:gd name="T11" fmla="*/ 7 h 595"/>
                  <a:gd name="T12" fmla="*/ 127 w 421"/>
                  <a:gd name="T13" fmla="*/ 40 h 595"/>
                  <a:gd name="T14" fmla="*/ 132 w 421"/>
                  <a:gd name="T15" fmla="*/ 40 h 595"/>
                  <a:gd name="T16" fmla="*/ 134 w 421"/>
                  <a:gd name="T17" fmla="*/ 40 h 595"/>
                  <a:gd name="T18" fmla="*/ 139 w 421"/>
                  <a:gd name="T19" fmla="*/ 40 h 595"/>
                  <a:gd name="T20" fmla="*/ 142 w 421"/>
                  <a:gd name="T21" fmla="*/ 40 h 595"/>
                  <a:gd name="T22" fmla="*/ 145 w 421"/>
                  <a:gd name="T23" fmla="*/ 40 h 595"/>
                  <a:gd name="T24" fmla="*/ 149 w 421"/>
                  <a:gd name="T25" fmla="*/ 40 h 595"/>
                  <a:gd name="T26" fmla="*/ 152 w 421"/>
                  <a:gd name="T27" fmla="*/ 40 h 595"/>
                  <a:gd name="T28" fmla="*/ 155 w 421"/>
                  <a:gd name="T29" fmla="*/ 40 h 59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21"/>
                  <a:gd name="T46" fmla="*/ 0 h 595"/>
                  <a:gd name="T47" fmla="*/ 421 w 421"/>
                  <a:gd name="T48" fmla="*/ 595 h 59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21" h="595">
                    <a:moveTo>
                      <a:pt x="421" y="595"/>
                    </a:moveTo>
                    <a:lnTo>
                      <a:pt x="0" y="0"/>
                    </a:lnTo>
                    <a:lnTo>
                      <a:pt x="0" y="23"/>
                    </a:lnTo>
                    <a:lnTo>
                      <a:pt x="0" y="49"/>
                    </a:lnTo>
                    <a:lnTo>
                      <a:pt x="0" y="77"/>
                    </a:lnTo>
                    <a:lnTo>
                      <a:pt x="0" y="106"/>
                    </a:lnTo>
                    <a:lnTo>
                      <a:pt x="346" y="595"/>
                    </a:lnTo>
                    <a:lnTo>
                      <a:pt x="357" y="595"/>
                    </a:lnTo>
                    <a:lnTo>
                      <a:pt x="366" y="595"/>
                    </a:lnTo>
                    <a:lnTo>
                      <a:pt x="375" y="595"/>
                    </a:lnTo>
                    <a:lnTo>
                      <a:pt x="385" y="595"/>
                    </a:lnTo>
                    <a:lnTo>
                      <a:pt x="395" y="595"/>
                    </a:lnTo>
                    <a:lnTo>
                      <a:pt x="404" y="595"/>
                    </a:lnTo>
                    <a:lnTo>
                      <a:pt x="412" y="595"/>
                    </a:lnTo>
                    <a:lnTo>
                      <a:pt x="421" y="595"/>
                    </a:lnTo>
                    <a:close/>
                  </a:path>
                </a:pathLst>
              </a:custGeom>
              <a:solidFill>
                <a:srgbClr val="FFF4ED"/>
              </a:solidFill>
              <a:ln w="9525">
                <a:noFill/>
                <a:round/>
                <a:headEnd/>
                <a:tailEnd/>
              </a:ln>
            </p:spPr>
            <p:txBody>
              <a:bodyPr/>
              <a:lstStyle/>
              <a:p>
                <a:endParaRPr lang="en-US"/>
              </a:p>
            </p:txBody>
          </p:sp>
          <p:sp>
            <p:nvSpPr>
              <p:cNvPr id="7191" name="Freeform 64"/>
              <p:cNvSpPr>
                <a:spLocks/>
              </p:cNvSpPr>
              <p:nvPr/>
            </p:nvSpPr>
            <p:spPr bwMode="auto">
              <a:xfrm rot="-566356">
                <a:off x="1525" y="1859"/>
                <a:ext cx="431" cy="460"/>
              </a:xfrm>
              <a:custGeom>
                <a:avLst/>
                <a:gdLst>
                  <a:gd name="T0" fmla="*/ 6 w 497"/>
                  <a:gd name="T1" fmla="*/ 1 h 675"/>
                  <a:gd name="T2" fmla="*/ 184 w 497"/>
                  <a:gd name="T3" fmla="*/ 1 h 675"/>
                  <a:gd name="T4" fmla="*/ 184 w 497"/>
                  <a:gd name="T5" fmla="*/ 0 h 675"/>
                  <a:gd name="T6" fmla="*/ 0 w 497"/>
                  <a:gd name="T7" fmla="*/ 0 h 675"/>
                  <a:gd name="T8" fmla="*/ 0 w 497"/>
                  <a:gd name="T9" fmla="*/ 46 h 675"/>
                  <a:gd name="T10" fmla="*/ 6 w 497"/>
                  <a:gd name="T11" fmla="*/ 46 h 675"/>
                  <a:gd name="T12" fmla="*/ 6 w 497"/>
                  <a:gd name="T13" fmla="*/ 1 h 675"/>
                  <a:gd name="T14" fmla="*/ 0 60000 65536"/>
                  <a:gd name="T15" fmla="*/ 0 60000 65536"/>
                  <a:gd name="T16" fmla="*/ 0 60000 65536"/>
                  <a:gd name="T17" fmla="*/ 0 60000 65536"/>
                  <a:gd name="T18" fmla="*/ 0 60000 65536"/>
                  <a:gd name="T19" fmla="*/ 0 60000 65536"/>
                  <a:gd name="T20" fmla="*/ 0 60000 65536"/>
                  <a:gd name="T21" fmla="*/ 0 w 497"/>
                  <a:gd name="T22" fmla="*/ 0 h 675"/>
                  <a:gd name="T23" fmla="*/ 497 w 497"/>
                  <a:gd name="T24" fmla="*/ 675 h 6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7" h="675">
                    <a:moveTo>
                      <a:pt x="16" y="17"/>
                    </a:moveTo>
                    <a:lnTo>
                      <a:pt x="497" y="17"/>
                    </a:lnTo>
                    <a:lnTo>
                      <a:pt x="497" y="0"/>
                    </a:lnTo>
                    <a:lnTo>
                      <a:pt x="0" y="0"/>
                    </a:lnTo>
                    <a:lnTo>
                      <a:pt x="0" y="675"/>
                    </a:lnTo>
                    <a:lnTo>
                      <a:pt x="16" y="675"/>
                    </a:lnTo>
                    <a:lnTo>
                      <a:pt x="16" y="17"/>
                    </a:lnTo>
                    <a:close/>
                  </a:path>
                </a:pathLst>
              </a:custGeom>
              <a:solidFill>
                <a:srgbClr val="FFFFFF"/>
              </a:solidFill>
              <a:ln w="9525">
                <a:noFill/>
                <a:round/>
                <a:headEnd/>
                <a:tailEnd/>
              </a:ln>
            </p:spPr>
            <p:txBody>
              <a:bodyPr/>
              <a:lstStyle/>
              <a:p>
                <a:endParaRPr lang="en-US"/>
              </a:p>
            </p:txBody>
          </p:sp>
          <p:sp>
            <p:nvSpPr>
              <p:cNvPr id="7192" name="Freeform 65"/>
              <p:cNvSpPr>
                <a:spLocks/>
              </p:cNvSpPr>
              <p:nvPr/>
            </p:nvSpPr>
            <p:spPr bwMode="auto">
              <a:xfrm rot="-566356">
                <a:off x="1751" y="1869"/>
                <a:ext cx="149" cy="117"/>
              </a:xfrm>
              <a:custGeom>
                <a:avLst/>
                <a:gdLst>
                  <a:gd name="T0" fmla="*/ 29 w 173"/>
                  <a:gd name="T1" fmla="*/ 0 h 172"/>
                  <a:gd name="T2" fmla="*/ 34 w 173"/>
                  <a:gd name="T3" fmla="*/ 1 h 172"/>
                  <a:gd name="T4" fmla="*/ 42 w 173"/>
                  <a:gd name="T5" fmla="*/ 1 h 172"/>
                  <a:gd name="T6" fmla="*/ 43 w 173"/>
                  <a:gd name="T7" fmla="*/ 2 h 172"/>
                  <a:gd name="T8" fmla="*/ 52 w 173"/>
                  <a:gd name="T9" fmla="*/ 1 h 172"/>
                  <a:gd name="T10" fmla="*/ 50 w 173"/>
                  <a:gd name="T11" fmla="*/ 3 h 172"/>
                  <a:gd name="T12" fmla="*/ 58 w 173"/>
                  <a:gd name="T13" fmla="*/ 3 h 172"/>
                  <a:gd name="T14" fmla="*/ 53 w 173"/>
                  <a:gd name="T15" fmla="*/ 5 h 172"/>
                  <a:gd name="T16" fmla="*/ 61 w 173"/>
                  <a:gd name="T17" fmla="*/ 5 h 172"/>
                  <a:gd name="T18" fmla="*/ 53 w 173"/>
                  <a:gd name="T19" fmla="*/ 7 h 172"/>
                  <a:gd name="T20" fmla="*/ 58 w 173"/>
                  <a:gd name="T21" fmla="*/ 8 h 172"/>
                  <a:gd name="T22" fmla="*/ 50 w 173"/>
                  <a:gd name="T23" fmla="*/ 8 h 172"/>
                  <a:gd name="T24" fmla="*/ 52 w 173"/>
                  <a:gd name="T25" fmla="*/ 10 h 172"/>
                  <a:gd name="T26" fmla="*/ 43 w 173"/>
                  <a:gd name="T27" fmla="*/ 10 h 172"/>
                  <a:gd name="T28" fmla="*/ 42 w 173"/>
                  <a:gd name="T29" fmla="*/ 11 h 172"/>
                  <a:gd name="T30" fmla="*/ 34 w 173"/>
                  <a:gd name="T31" fmla="*/ 10 h 172"/>
                  <a:gd name="T32" fmla="*/ 29 w 173"/>
                  <a:gd name="T33" fmla="*/ 12 h 172"/>
                  <a:gd name="T34" fmla="*/ 25 w 173"/>
                  <a:gd name="T35" fmla="*/ 10 h 172"/>
                  <a:gd name="T36" fmla="*/ 19 w 173"/>
                  <a:gd name="T37" fmla="*/ 11 h 172"/>
                  <a:gd name="T38" fmla="*/ 18 w 173"/>
                  <a:gd name="T39" fmla="*/ 10 h 172"/>
                  <a:gd name="T40" fmla="*/ 9 w 173"/>
                  <a:gd name="T41" fmla="*/ 10 h 172"/>
                  <a:gd name="T42" fmla="*/ 12 w 173"/>
                  <a:gd name="T43" fmla="*/ 8 h 172"/>
                  <a:gd name="T44" fmla="*/ 3 w 173"/>
                  <a:gd name="T45" fmla="*/ 8 h 172"/>
                  <a:gd name="T46" fmla="*/ 8 w 173"/>
                  <a:gd name="T47" fmla="*/ 7 h 172"/>
                  <a:gd name="T48" fmla="*/ 0 w 173"/>
                  <a:gd name="T49" fmla="*/ 5 h 172"/>
                  <a:gd name="T50" fmla="*/ 8 w 173"/>
                  <a:gd name="T51" fmla="*/ 5 h 172"/>
                  <a:gd name="T52" fmla="*/ 3 w 173"/>
                  <a:gd name="T53" fmla="*/ 3 h 172"/>
                  <a:gd name="T54" fmla="*/ 12 w 173"/>
                  <a:gd name="T55" fmla="*/ 3 h 172"/>
                  <a:gd name="T56" fmla="*/ 9 w 173"/>
                  <a:gd name="T57" fmla="*/ 1 h 172"/>
                  <a:gd name="T58" fmla="*/ 18 w 173"/>
                  <a:gd name="T59" fmla="*/ 2 h 172"/>
                  <a:gd name="T60" fmla="*/ 19 w 173"/>
                  <a:gd name="T61" fmla="*/ 1 h 172"/>
                  <a:gd name="T62" fmla="*/ 25 w 173"/>
                  <a:gd name="T63" fmla="*/ 1 h 172"/>
                  <a:gd name="T64" fmla="*/ 29 w 173"/>
                  <a:gd name="T65" fmla="*/ 0 h 1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73"/>
                  <a:gd name="T100" fmla="*/ 0 h 172"/>
                  <a:gd name="T101" fmla="*/ 173 w 173"/>
                  <a:gd name="T102" fmla="*/ 172 h 17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73" h="172">
                    <a:moveTo>
                      <a:pt x="86" y="0"/>
                    </a:moveTo>
                    <a:lnTo>
                      <a:pt x="99" y="22"/>
                    </a:lnTo>
                    <a:lnTo>
                      <a:pt x="120" y="6"/>
                    </a:lnTo>
                    <a:lnTo>
                      <a:pt x="122" y="33"/>
                    </a:lnTo>
                    <a:lnTo>
                      <a:pt x="147" y="25"/>
                    </a:lnTo>
                    <a:lnTo>
                      <a:pt x="140" y="50"/>
                    </a:lnTo>
                    <a:lnTo>
                      <a:pt x="166" y="53"/>
                    </a:lnTo>
                    <a:lnTo>
                      <a:pt x="149" y="73"/>
                    </a:lnTo>
                    <a:lnTo>
                      <a:pt x="173" y="86"/>
                    </a:lnTo>
                    <a:lnTo>
                      <a:pt x="149" y="98"/>
                    </a:lnTo>
                    <a:lnTo>
                      <a:pt x="166" y="119"/>
                    </a:lnTo>
                    <a:lnTo>
                      <a:pt x="140" y="123"/>
                    </a:lnTo>
                    <a:lnTo>
                      <a:pt x="147" y="147"/>
                    </a:lnTo>
                    <a:lnTo>
                      <a:pt x="122" y="140"/>
                    </a:lnTo>
                    <a:lnTo>
                      <a:pt x="120" y="166"/>
                    </a:lnTo>
                    <a:lnTo>
                      <a:pt x="99" y="149"/>
                    </a:lnTo>
                    <a:lnTo>
                      <a:pt x="86" y="172"/>
                    </a:lnTo>
                    <a:lnTo>
                      <a:pt x="74" y="149"/>
                    </a:lnTo>
                    <a:lnTo>
                      <a:pt x="54" y="166"/>
                    </a:lnTo>
                    <a:lnTo>
                      <a:pt x="50" y="140"/>
                    </a:lnTo>
                    <a:lnTo>
                      <a:pt x="25" y="147"/>
                    </a:lnTo>
                    <a:lnTo>
                      <a:pt x="33" y="123"/>
                    </a:lnTo>
                    <a:lnTo>
                      <a:pt x="7" y="119"/>
                    </a:lnTo>
                    <a:lnTo>
                      <a:pt x="23" y="98"/>
                    </a:lnTo>
                    <a:lnTo>
                      <a:pt x="0" y="86"/>
                    </a:lnTo>
                    <a:lnTo>
                      <a:pt x="23" y="73"/>
                    </a:lnTo>
                    <a:lnTo>
                      <a:pt x="7" y="53"/>
                    </a:lnTo>
                    <a:lnTo>
                      <a:pt x="33" y="50"/>
                    </a:lnTo>
                    <a:lnTo>
                      <a:pt x="25" y="25"/>
                    </a:lnTo>
                    <a:lnTo>
                      <a:pt x="50" y="33"/>
                    </a:lnTo>
                    <a:lnTo>
                      <a:pt x="54" y="6"/>
                    </a:lnTo>
                    <a:lnTo>
                      <a:pt x="74" y="22"/>
                    </a:lnTo>
                    <a:lnTo>
                      <a:pt x="86" y="0"/>
                    </a:lnTo>
                    <a:close/>
                  </a:path>
                </a:pathLst>
              </a:custGeom>
              <a:solidFill>
                <a:srgbClr val="F90000"/>
              </a:solidFill>
              <a:ln w="9525">
                <a:noFill/>
                <a:round/>
                <a:headEnd/>
                <a:tailEnd/>
              </a:ln>
            </p:spPr>
            <p:txBody>
              <a:bodyPr/>
              <a:lstStyle/>
              <a:p>
                <a:endParaRPr lang="en-US"/>
              </a:p>
            </p:txBody>
          </p:sp>
          <p:sp>
            <p:nvSpPr>
              <p:cNvPr id="7193" name="Freeform 66"/>
              <p:cNvSpPr>
                <a:spLocks/>
              </p:cNvSpPr>
              <p:nvPr/>
            </p:nvSpPr>
            <p:spPr bwMode="auto">
              <a:xfrm rot="-566356">
                <a:off x="1573" y="2043"/>
                <a:ext cx="319" cy="11"/>
              </a:xfrm>
              <a:custGeom>
                <a:avLst/>
                <a:gdLst>
                  <a:gd name="T0" fmla="*/ 3 w 369"/>
                  <a:gd name="T1" fmla="*/ 0 h 16"/>
                  <a:gd name="T2" fmla="*/ 3 w 369"/>
                  <a:gd name="T3" fmla="*/ 1 h 16"/>
                  <a:gd name="T4" fmla="*/ 2 w 369"/>
                  <a:gd name="T5" fmla="*/ 1 h 16"/>
                  <a:gd name="T6" fmla="*/ 1 w 369"/>
                  <a:gd name="T7" fmla="*/ 1 h 16"/>
                  <a:gd name="T8" fmla="*/ 0 w 369"/>
                  <a:gd name="T9" fmla="*/ 1 h 16"/>
                  <a:gd name="T10" fmla="*/ 1 w 369"/>
                  <a:gd name="T11" fmla="*/ 1 h 16"/>
                  <a:gd name="T12" fmla="*/ 2 w 369"/>
                  <a:gd name="T13" fmla="*/ 1 h 16"/>
                  <a:gd name="T14" fmla="*/ 3 w 369"/>
                  <a:gd name="T15" fmla="*/ 1 h 16"/>
                  <a:gd name="T16" fmla="*/ 3 w 369"/>
                  <a:gd name="T17" fmla="*/ 1 h 16"/>
                  <a:gd name="T18" fmla="*/ 130 w 369"/>
                  <a:gd name="T19" fmla="*/ 1 h 16"/>
                  <a:gd name="T20" fmla="*/ 131 w 369"/>
                  <a:gd name="T21" fmla="*/ 1 h 16"/>
                  <a:gd name="T22" fmla="*/ 131 w 369"/>
                  <a:gd name="T23" fmla="*/ 1 h 16"/>
                  <a:gd name="T24" fmla="*/ 132 w 369"/>
                  <a:gd name="T25" fmla="*/ 1 h 16"/>
                  <a:gd name="T26" fmla="*/ 134 w 369"/>
                  <a:gd name="T27" fmla="*/ 1 h 16"/>
                  <a:gd name="T28" fmla="*/ 132 w 369"/>
                  <a:gd name="T29" fmla="*/ 1 h 16"/>
                  <a:gd name="T30" fmla="*/ 131 w 369"/>
                  <a:gd name="T31" fmla="*/ 1 h 16"/>
                  <a:gd name="T32" fmla="*/ 131 w 369"/>
                  <a:gd name="T33" fmla="*/ 1 h 16"/>
                  <a:gd name="T34" fmla="*/ 130 w 369"/>
                  <a:gd name="T35" fmla="*/ 0 h 16"/>
                  <a:gd name="T36" fmla="*/ 3 w 369"/>
                  <a:gd name="T37" fmla="*/ 0 h 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9"/>
                  <a:gd name="T58" fmla="*/ 0 h 16"/>
                  <a:gd name="T59" fmla="*/ 369 w 369"/>
                  <a:gd name="T60" fmla="*/ 16 h 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9" h="16">
                    <a:moveTo>
                      <a:pt x="8" y="0"/>
                    </a:moveTo>
                    <a:lnTo>
                      <a:pt x="5" y="1"/>
                    </a:lnTo>
                    <a:lnTo>
                      <a:pt x="2" y="2"/>
                    </a:lnTo>
                    <a:lnTo>
                      <a:pt x="1" y="4"/>
                    </a:lnTo>
                    <a:lnTo>
                      <a:pt x="0" y="8"/>
                    </a:lnTo>
                    <a:lnTo>
                      <a:pt x="1" y="11"/>
                    </a:lnTo>
                    <a:lnTo>
                      <a:pt x="2" y="13"/>
                    </a:lnTo>
                    <a:lnTo>
                      <a:pt x="5" y="15"/>
                    </a:lnTo>
                    <a:lnTo>
                      <a:pt x="8" y="16"/>
                    </a:lnTo>
                    <a:lnTo>
                      <a:pt x="361" y="16"/>
                    </a:lnTo>
                    <a:lnTo>
                      <a:pt x="364" y="15"/>
                    </a:lnTo>
                    <a:lnTo>
                      <a:pt x="366" y="13"/>
                    </a:lnTo>
                    <a:lnTo>
                      <a:pt x="367" y="11"/>
                    </a:lnTo>
                    <a:lnTo>
                      <a:pt x="369" y="8"/>
                    </a:lnTo>
                    <a:lnTo>
                      <a:pt x="367" y="4"/>
                    </a:lnTo>
                    <a:lnTo>
                      <a:pt x="366" y="2"/>
                    </a:lnTo>
                    <a:lnTo>
                      <a:pt x="364" y="1"/>
                    </a:lnTo>
                    <a:lnTo>
                      <a:pt x="361" y="0"/>
                    </a:lnTo>
                    <a:lnTo>
                      <a:pt x="8" y="0"/>
                    </a:lnTo>
                    <a:close/>
                  </a:path>
                </a:pathLst>
              </a:custGeom>
              <a:solidFill>
                <a:srgbClr val="000000"/>
              </a:solidFill>
              <a:ln w="9525">
                <a:noFill/>
                <a:round/>
                <a:headEnd/>
                <a:tailEnd/>
              </a:ln>
            </p:spPr>
            <p:txBody>
              <a:bodyPr/>
              <a:lstStyle/>
              <a:p>
                <a:endParaRPr lang="en-US"/>
              </a:p>
            </p:txBody>
          </p:sp>
          <p:sp>
            <p:nvSpPr>
              <p:cNvPr id="7194" name="Freeform 67"/>
              <p:cNvSpPr>
                <a:spLocks/>
              </p:cNvSpPr>
              <p:nvPr/>
            </p:nvSpPr>
            <p:spPr bwMode="auto">
              <a:xfrm rot="-566356">
                <a:off x="1579" y="2078"/>
                <a:ext cx="319" cy="11"/>
              </a:xfrm>
              <a:custGeom>
                <a:avLst/>
                <a:gdLst>
                  <a:gd name="T0" fmla="*/ 3 w 369"/>
                  <a:gd name="T1" fmla="*/ 0 h 17"/>
                  <a:gd name="T2" fmla="*/ 3 w 369"/>
                  <a:gd name="T3" fmla="*/ 1 h 17"/>
                  <a:gd name="T4" fmla="*/ 2 w 369"/>
                  <a:gd name="T5" fmla="*/ 1 h 17"/>
                  <a:gd name="T6" fmla="*/ 1 w 369"/>
                  <a:gd name="T7" fmla="*/ 1 h 17"/>
                  <a:gd name="T8" fmla="*/ 0 w 369"/>
                  <a:gd name="T9" fmla="*/ 1 h 17"/>
                  <a:gd name="T10" fmla="*/ 1 w 369"/>
                  <a:gd name="T11" fmla="*/ 1 h 17"/>
                  <a:gd name="T12" fmla="*/ 2 w 369"/>
                  <a:gd name="T13" fmla="*/ 1 h 17"/>
                  <a:gd name="T14" fmla="*/ 3 w 369"/>
                  <a:gd name="T15" fmla="*/ 1 h 17"/>
                  <a:gd name="T16" fmla="*/ 3 w 369"/>
                  <a:gd name="T17" fmla="*/ 1 h 17"/>
                  <a:gd name="T18" fmla="*/ 130 w 369"/>
                  <a:gd name="T19" fmla="*/ 1 h 17"/>
                  <a:gd name="T20" fmla="*/ 131 w 369"/>
                  <a:gd name="T21" fmla="*/ 1 h 17"/>
                  <a:gd name="T22" fmla="*/ 131 w 369"/>
                  <a:gd name="T23" fmla="*/ 1 h 17"/>
                  <a:gd name="T24" fmla="*/ 132 w 369"/>
                  <a:gd name="T25" fmla="*/ 1 h 17"/>
                  <a:gd name="T26" fmla="*/ 134 w 369"/>
                  <a:gd name="T27" fmla="*/ 1 h 17"/>
                  <a:gd name="T28" fmla="*/ 132 w 369"/>
                  <a:gd name="T29" fmla="*/ 1 h 17"/>
                  <a:gd name="T30" fmla="*/ 131 w 369"/>
                  <a:gd name="T31" fmla="*/ 1 h 17"/>
                  <a:gd name="T32" fmla="*/ 131 w 369"/>
                  <a:gd name="T33" fmla="*/ 1 h 17"/>
                  <a:gd name="T34" fmla="*/ 130 w 369"/>
                  <a:gd name="T35" fmla="*/ 0 h 17"/>
                  <a:gd name="T36" fmla="*/ 3 w 369"/>
                  <a:gd name="T37" fmla="*/ 0 h 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9"/>
                  <a:gd name="T58" fmla="*/ 0 h 17"/>
                  <a:gd name="T59" fmla="*/ 369 w 369"/>
                  <a:gd name="T60" fmla="*/ 17 h 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9" h="17">
                    <a:moveTo>
                      <a:pt x="8" y="0"/>
                    </a:moveTo>
                    <a:lnTo>
                      <a:pt x="5" y="2"/>
                    </a:lnTo>
                    <a:lnTo>
                      <a:pt x="2" y="3"/>
                    </a:lnTo>
                    <a:lnTo>
                      <a:pt x="1" y="5"/>
                    </a:lnTo>
                    <a:lnTo>
                      <a:pt x="0" y="9"/>
                    </a:lnTo>
                    <a:lnTo>
                      <a:pt x="1" y="12"/>
                    </a:lnTo>
                    <a:lnTo>
                      <a:pt x="2" y="14"/>
                    </a:lnTo>
                    <a:lnTo>
                      <a:pt x="5" y="15"/>
                    </a:lnTo>
                    <a:lnTo>
                      <a:pt x="8" y="17"/>
                    </a:lnTo>
                    <a:lnTo>
                      <a:pt x="361" y="17"/>
                    </a:lnTo>
                    <a:lnTo>
                      <a:pt x="364" y="15"/>
                    </a:lnTo>
                    <a:lnTo>
                      <a:pt x="366" y="14"/>
                    </a:lnTo>
                    <a:lnTo>
                      <a:pt x="367" y="12"/>
                    </a:lnTo>
                    <a:lnTo>
                      <a:pt x="369" y="9"/>
                    </a:lnTo>
                    <a:lnTo>
                      <a:pt x="367" y="5"/>
                    </a:lnTo>
                    <a:lnTo>
                      <a:pt x="366" y="3"/>
                    </a:lnTo>
                    <a:lnTo>
                      <a:pt x="364" y="2"/>
                    </a:lnTo>
                    <a:lnTo>
                      <a:pt x="361" y="0"/>
                    </a:lnTo>
                    <a:lnTo>
                      <a:pt x="8" y="0"/>
                    </a:lnTo>
                    <a:close/>
                  </a:path>
                </a:pathLst>
              </a:custGeom>
              <a:solidFill>
                <a:srgbClr val="000000"/>
              </a:solidFill>
              <a:ln w="9525">
                <a:noFill/>
                <a:round/>
                <a:headEnd/>
                <a:tailEnd/>
              </a:ln>
            </p:spPr>
            <p:txBody>
              <a:bodyPr/>
              <a:lstStyle/>
              <a:p>
                <a:endParaRPr lang="en-US"/>
              </a:p>
            </p:txBody>
          </p:sp>
          <p:sp>
            <p:nvSpPr>
              <p:cNvPr id="7195" name="Freeform 68"/>
              <p:cNvSpPr>
                <a:spLocks/>
              </p:cNvSpPr>
              <p:nvPr/>
            </p:nvSpPr>
            <p:spPr bwMode="auto">
              <a:xfrm rot="-566356">
                <a:off x="1585" y="2112"/>
                <a:ext cx="319" cy="11"/>
              </a:xfrm>
              <a:custGeom>
                <a:avLst/>
                <a:gdLst>
                  <a:gd name="T0" fmla="*/ 3 w 369"/>
                  <a:gd name="T1" fmla="*/ 0 h 16"/>
                  <a:gd name="T2" fmla="*/ 3 w 369"/>
                  <a:gd name="T3" fmla="*/ 1 h 16"/>
                  <a:gd name="T4" fmla="*/ 2 w 369"/>
                  <a:gd name="T5" fmla="*/ 1 h 16"/>
                  <a:gd name="T6" fmla="*/ 1 w 369"/>
                  <a:gd name="T7" fmla="*/ 1 h 16"/>
                  <a:gd name="T8" fmla="*/ 0 w 369"/>
                  <a:gd name="T9" fmla="*/ 1 h 16"/>
                  <a:gd name="T10" fmla="*/ 1 w 369"/>
                  <a:gd name="T11" fmla="*/ 1 h 16"/>
                  <a:gd name="T12" fmla="*/ 2 w 369"/>
                  <a:gd name="T13" fmla="*/ 1 h 16"/>
                  <a:gd name="T14" fmla="*/ 3 w 369"/>
                  <a:gd name="T15" fmla="*/ 1 h 16"/>
                  <a:gd name="T16" fmla="*/ 3 w 369"/>
                  <a:gd name="T17" fmla="*/ 1 h 16"/>
                  <a:gd name="T18" fmla="*/ 130 w 369"/>
                  <a:gd name="T19" fmla="*/ 1 h 16"/>
                  <a:gd name="T20" fmla="*/ 131 w 369"/>
                  <a:gd name="T21" fmla="*/ 1 h 16"/>
                  <a:gd name="T22" fmla="*/ 131 w 369"/>
                  <a:gd name="T23" fmla="*/ 1 h 16"/>
                  <a:gd name="T24" fmla="*/ 132 w 369"/>
                  <a:gd name="T25" fmla="*/ 1 h 16"/>
                  <a:gd name="T26" fmla="*/ 134 w 369"/>
                  <a:gd name="T27" fmla="*/ 1 h 16"/>
                  <a:gd name="T28" fmla="*/ 132 w 369"/>
                  <a:gd name="T29" fmla="*/ 1 h 16"/>
                  <a:gd name="T30" fmla="*/ 131 w 369"/>
                  <a:gd name="T31" fmla="*/ 1 h 16"/>
                  <a:gd name="T32" fmla="*/ 131 w 369"/>
                  <a:gd name="T33" fmla="*/ 1 h 16"/>
                  <a:gd name="T34" fmla="*/ 130 w 369"/>
                  <a:gd name="T35" fmla="*/ 0 h 16"/>
                  <a:gd name="T36" fmla="*/ 3 w 369"/>
                  <a:gd name="T37" fmla="*/ 0 h 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9"/>
                  <a:gd name="T58" fmla="*/ 0 h 16"/>
                  <a:gd name="T59" fmla="*/ 369 w 369"/>
                  <a:gd name="T60" fmla="*/ 16 h 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9" h="16">
                    <a:moveTo>
                      <a:pt x="8" y="0"/>
                    </a:moveTo>
                    <a:lnTo>
                      <a:pt x="5" y="1"/>
                    </a:lnTo>
                    <a:lnTo>
                      <a:pt x="2" y="3"/>
                    </a:lnTo>
                    <a:lnTo>
                      <a:pt x="1" y="5"/>
                    </a:lnTo>
                    <a:lnTo>
                      <a:pt x="0" y="8"/>
                    </a:lnTo>
                    <a:lnTo>
                      <a:pt x="1" y="12"/>
                    </a:lnTo>
                    <a:lnTo>
                      <a:pt x="2" y="14"/>
                    </a:lnTo>
                    <a:lnTo>
                      <a:pt x="5" y="15"/>
                    </a:lnTo>
                    <a:lnTo>
                      <a:pt x="8" y="16"/>
                    </a:lnTo>
                    <a:lnTo>
                      <a:pt x="361" y="16"/>
                    </a:lnTo>
                    <a:lnTo>
                      <a:pt x="364" y="15"/>
                    </a:lnTo>
                    <a:lnTo>
                      <a:pt x="366" y="14"/>
                    </a:lnTo>
                    <a:lnTo>
                      <a:pt x="367" y="12"/>
                    </a:lnTo>
                    <a:lnTo>
                      <a:pt x="369" y="8"/>
                    </a:lnTo>
                    <a:lnTo>
                      <a:pt x="367" y="5"/>
                    </a:lnTo>
                    <a:lnTo>
                      <a:pt x="366" y="3"/>
                    </a:lnTo>
                    <a:lnTo>
                      <a:pt x="364" y="1"/>
                    </a:lnTo>
                    <a:lnTo>
                      <a:pt x="361" y="0"/>
                    </a:lnTo>
                    <a:lnTo>
                      <a:pt x="8" y="0"/>
                    </a:lnTo>
                    <a:close/>
                  </a:path>
                </a:pathLst>
              </a:custGeom>
              <a:solidFill>
                <a:srgbClr val="000000"/>
              </a:solidFill>
              <a:ln w="9525">
                <a:noFill/>
                <a:round/>
                <a:headEnd/>
                <a:tailEnd/>
              </a:ln>
            </p:spPr>
            <p:txBody>
              <a:bodyPr/>
              <a:lstStyle/>
              <a:p>
                <a:endParaRPr lang="en-US"/>
              </a:p>
            </p:txBody>
          </p:sp>
          <p:sp>
            <p:nvSpPr>
              <p:cNvPr id="7196" name="Freeform 69"/>
              <p:cNvSpPr>
                <a:spLocks/>
              </p:cNvSpPr>
              <p:nvPr/>
            </p:nvSpPr>
            <p:spPr bwMode="auto">
              <a:xfrm rot="-566356">
                <a:off x="1591" y="2148"/>
                <a:ext cx="319" cy="11"/>
              </a:xfrm>
              <a:custGeom>
                <a:avLst/>
                <a:gdLst>
                  <a:gd name="T0" fmla="*/ 3 w 369"/>
                  <a:gd name="T1" fmla="*/ 0 h 16"/>
                  <a:gd name="T2" fmla="*/ 3 w 369"/>
                  <a:gd name="T3" fmla="*/ 1 h 16"/>
                  <a:gd name="T4" fmla="*/ 2 w 369"/>
                  <a:gd name="T5" fmla="*/ 1 h 16"/>
                  <a:gd name="T6" fmla="*/ 1 w 369"/>
                  <a:gd name="T7" fmla="*/ 1 h 16"/>
                  <a:gd name="T8" fmla="*/ 0 w 369"/>
                  <a:gd name="T9" fmla="*/ 1 h 16"/>
                  <a:gd name="T10" fmla="*/ 1 w 369"/>
                  <a:gd name="T11" fmla="*/ 1 h 16"/>
                  <a:gd name="T12" fmla="*/ 2 w 369"/>
                  <a:gd name="T13" fmla="*/ 1 h 16"/>
                  <a:gd name="T14" fmla="*/ 3 w 369"/>
                  <a:gd name="T15" fmla="*/ 1 h 16"/>
                  <a:gd name="T16" fmla="*/ 3 w 369"/>
                  <a:gd name="T17" fmla="*/ 1 h 16"/>
                  <a:gd name="T18" fmla="*/ 130 w 369"/>
                  <a:gd name="T19" fmla="*/ 1 h 16"/>
                  <a:gd name="T20" fmla="*/ 131 w 369"/>
                  <a:gd name="T21" fmla="*/ 1 h 16"/>
                  <a:gd name="T22" fmla="*/ 131 w 369"/>
                  <a:gd name="T23" fmla="*/ 1 h 16"/>
                  <a:gd name="T24" fmla="*/ 132 w 369"/>
                  <a:gd name="T25" fmla="*/ 1 h 16"/>
                  <a:gd name="T26" fmla="*/ 134 w 369"/>
                  <a:gd name="T27" fmla="*/ 1 h 16"/>
                  <a:gd name="T28" fmla="*/ 132 w 369"/>
                  <a:gd name="T29" fmla="*/ 1 h 16"/>
                  <a:gd name="T30" fmla="*/ 131 w 369"/>
                  <a:gd name="T31" fmla="*/ 1 h 16"/>
                  <a:gd name="T32" fmla="*/ 131 w 369"/>
                  <a:gd name="T33" fmla="*/ 1 h 16"/>
                  <a:gd name="T34" fmla="*/ 130 w 369"/>
                  <a:gd name="T35" fmla="*/ 0 h 16"/>
                  <a:gd name="T36" fmla="*/ 3 w 369"/>
                  <a:gd name="T37" fmla="*/ 0 h 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9"/>
                  <a:gd name="T58" fmla="*/ 0 h 16"/>
                  <a:gd name="T59" fmla="*/ 369 w 369"/>
                  <a:gd name="T60" fmla="*/ 16 h 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9" h="16">
                    <a:moveTo>
                      <a:pt x="8" y="0"/>
                    </a:moveTo>
                    <a:lnTo>
                      <a:pt x="5" y="1"/>
                    </a:lnTo>
                    <a:lnTo>
                      <a:pt x="2" y="3"/>
                    </a:lnTo>
                    <a:lnTo>
                      <a:pt x="1" y="5"/>
                    </a:lnTo>
                    <a:lnTo>
                      <a:pt x="0" y="8"/>
                    </a:lnTo>
                    <a:lnTo>
                      <a:pt x="1" y="12"/>
                    </a:lnTo>
                    <a:lnTo>
                      <a:pt x="2" y="14"/>
                    </a:lnTo>
                    <a:lnTo>
                      <a:pt x="5" y="15"/>
                    </a:lnTo>
                    <a:lnTo>
                      <a:pt x="8" y="16"/>
                    </a:lnTo>
                    <a:lnTo>
                      <a:pt x="361" y="16"/>
                    </a:lnTo>
                    <a:lnTo>
                      <a:pt x="364" y="15"/>
                    </a:lnTo>
                    <a:lnTo>
                      <a:pt x="366" y="14"/>
                    </a:lnTo>
                    <a:lnTo>
                      <a:pt x="367" y="12"/>
                    </a:lnTo>
                    <a:lnTo>
                      <a:pt x="369" y="8"/>
                    </a:lnTo>
                    <a:lnTo>
                      <a:pt x="367" y="5"/>
                    </a:lnTo>
                    <a:lnTo>
                      <a:pt x="366" y="3"/>
                    </a:lnTo>
                    <a:lnTo>
                      <a:pt x="364" y="1"/>
                    </a:lnTo>
                    <a:lnTo>
                      <a:pt x="361" y="0"/>
                    </a:lnTo>
                    <a:lnTo>
                      <a:pt x="8" y="0"/>
                    </a:lnTo>
                    <a:close/>
                  </a:path>
                </a:pathLst>
              </a:custGeom>
              <a:solidFill>
                <a:srgbClr val="000000"/>
              </a:solidFill>
              <a:ln w="9525">
                <a:noFill/>
                <a:round/>
                <a:headEnd/>
                <a:tailEnd/>
              </a:ln>
            </p:spPr>
            <p:txBody>
              <a:bodyPr/>
              <a:lstStyle/>
              <a:p>
                <a:endParaRPr lang="en-US"/>
              </a:p>
            </p:txBody>
          </p:sp>
          <p:sp>
            <p:nvSpPr>
              <p:cNvPr id="7197" name="Freeform 70"/>
              <p:cNvSpPr>
                <a:spLocks/>
              </p:cNvSpPr>
              <p:nvPr/>
            </p:nvSpPr>
            <p:spPr bwMode="auto">
              <a:xfrm rot="-566356">
                <a:off x="1687" y="2259"/>
                <a:ext cx="242" cy="11"/>
              </a:xfrm>
              <a:custGeom>
                <a:avLst/>
                <a:gdLst>
                  <a:gd name="T0" fmla="*/ 3 w 280"/>
                  <a:gd name="T1" fmla="*/ 0 h 17"/>
                  <a:gd name="T2" fmla="*/ 3 w 280"/>
                  <a:gd name="T3" fmla="*/ 1 h 17"/>
                  <a:gd name="T4" fmla="*/ 2 w 280"/>
                  <a:gd name="T5" fmla="*/ 1 h 17"/>
                  <a:gd name="T6" fmla="*/ 1 w 280"/>
                  <a:gd name="T7" fmla="*/ 1 h 17"/>
                  <a:gd name="T8" fmla="*/ 0 w 280"/>
                  <a:gd name="T9" fmla="*/ 1 h 17"/>
                  <a:gd name="T10" fmla="*/ 1 w 280"/>
                  <a:gd name="T11" fmla="*/ 1 h 17"/>
                  <a:gd name="T12" fmla="*/ 2 w 280"/>
                  <a:gd name="T13" fmla="*/ 1 h 17"/>
                  <a:gd name="T14" fmla="*/ 3 w 280"/>
                  <a:gd name="T15" fmla="*/ 1 h 17"/>
                  <a:gd name="T16" fmla="*/ 3 w 280"/>
                  <a:gd name="T17" fmla="*/ 1 h 17"/>
                  <a:gd name="T18" fmla="*/ 98 w 280"/>
                  <a:gd name="T19" fmla="*/ 1 h 17"/>
                  <a:gd name="T20" fmla="*/ 99 w 280"/>
                  <a:gd name="T21" fmla="*/ 1 h 17"/>
                  <a:gd name="T22" fmla="*/ 100 w 280"/>
                  <a:gd name="T23" fmla="*/ 1 h 17"/>
                  <a:gd name="T24" fmla="*/ 100 w 280"/>
                  <a:gd name="T25" fmla="*/ 1 h 17"/>
                  <a:gd name="T26" fmla="*/ 101 w 280"/>
                  <a:gd name="T27" fmla="*/ 1 h 17"/>
                  <a:gd name="T28" fmla="*/ 100 w 280"/>
                  <a:gd name="T29" fmla="*/ 1 h 17"/>
                  <a:gd name="T30" fmla="*/ 100 w 280"/>
                  <a:gd name="T31" fmla="*/ 1 h 17"/>
                  <a:gd name="T32" fmla="*/ 99 w 280"/>
                  <a:gd name="T33" fmla="*/ 1 h 17"/>
                  <a:gd name="T34" fmla="*/ 98 w 280"/>
                  <a:gd name="T35" fmla="*/ 0 h 17"/>
                  <a:gd name="T36" fmla="*/ 3 w 280"/>
                  <a:gd name="T37" fmla="*/ 0 h 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80"/>
                  <a:gd name="T58" fmla="*/ 0 h 17"/>
                  <a:gd name="T59" fmla="*/ 280 w 280"/>
                  <a:gd name="T60" fmla="*/ 17 h 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80" h="17">
                    <a:moveTo>
                      <a:pt x="8" y="0"/>
                    </a:moveTo>
                    <a:lnTo>
                      <a:pt x="4" y="2"/>
                    </a:lnTo>
                    <a:lnTo>
                      <a:pt x="2" y="3"/>
                    </a:lnTo>
                    <a:lnTo>
                      <a:pt x="1" y="5"/>
                    </a:lnTo>
                    <a:lnTo>
                      <a:pt x="0" y="8"/>
                    </a:lnTo>
                    <a:lnTo>
                      <a:pt x="1" y="12"/>
                    </a:lnTo>
                    <a:lnTo>
                      <a:pt x="2" y="14"/>
                    </a:lnTo>
                    <a:lnTo>
                      <a:pt x="4" y="15"/>
                    </a:lnTo>
                    <a:lnTo>
                      <a:pt x="8" y="17"/>
                    </a:lnTo>
                    <a:lnTo>
                      <a:pt x="272" y="17"/>
                    </a:lnTo>
                    <a:lnTo>
                      <a:pt x="275" y="15"/>
                    </a:lnTo>
                    <a:lnTo>
                      <a:pt x="277" y="14"/>
                    </a:lnTo>
                    <a:lnTo>
                      <a:pt x="278" y="12"/>
                    </a:lnTo>
                    <a:lnTo>
                      <a:pt x="280" y="8"/>
                    </a:lnTo>
                    <a:lnTo>
                      <a:pt x="278" y="5"/>
                    </a:lnTo>
                    <a:lnTo>
                      <a:pt x="277" y="3"/>
                    </a:lnTo>
                    <a:lnTo>
                      <a:pt x="275" y="2"/>
                    </a:lnTo>
                    <a:lnTo>
                      <a:pt x="272" y="0"/>
                    </a:lnTo>
                    <a:lnTo>
                      <a:pt x="8" y="0"/>
                    </a:lnTo>
                    <a:close/>
                  </a:path>
                </a:pathLst>
              </a:custGeom>
              <a:solidFill>
                <a:srgbClr val="000000"/>
              </a:solidFill>
              <a:ln w="9525">
                <a:noFill/>
                <a:round/>
                <a:headEnd/>
                <a:tailEnd/>
              </a:ln>
            </p:spPr>
            <p:txBody>
              <a:bodyPr/>
              <a:lstStyle/>
              <a:p>
                <a:endParaRPr lang="en-US"/>
              </a:p>
            </p:txBody>
          </p:sp>
          <p:sp>
            <p:nvSpPr>
              <p:cNvPr id="7198" name="Freeform 71"/>
              <p:cNvSpPr>
                <a:spLocks/>
              </p:cNvSpPr>
              <p:nvPr/>
            </p:nvSpPr>
            <p:spPr bwMode="auto">
              <a:xfrm rot="-566356">
                <a:off x="1559" y="1964"/>
                <a:ext cx="167" cy="11"/>
              </a:xfrm>
              <a:custGeom>
                <a:avLst/>
                <a:gdLst>
                  <a:gd name="T0" fmla="*/ 3 w 191"/>
                  <a:gd name="T1" fmla="*/ 0 h 16"/>
                  <a:gd name="T2" fmla="*/ 3 w 191"/>
                  <a:gd name="T3" fmla="*/ 1 h 16"/>
                  <a:gd name="T4" fmla="*/ 2 w 191"/>
                  <a:gd name="T5" fmla="*/ 1 h 16"/>
                  <a:gd name="T6" fmla="*/ 1 w 191"/>
                  <a:gd name="T7" fmla="*/ 1 h 16"/>
                  <a:gd name="T8" fmla="*/ 0 w 191"/>
                  <a:gd name="T9" fmla="*/ 1 h 16"/>
                  <a:gd name="T10" fmla="*/ 1 w 191"/>
                  <a:gd name="T11" fmla="*/ 1 h 16"/>
                  <a:gd name="T12" fmla="*/ 2 w 191"/>
                  <a:gd name="T13" fmla="*/ 1 h 16"/>
                  <a:gd name="T14" fmla="*/ 3 w 191"/>
                  <a:gd name="T15" fmla="*/ 1 h 16"/>
                  <a:gd name="T16" fmla="*/ 3 w 191"/>
                  <a:gd name="T17" fmla="*/ 1 h 16"/>
                  <a:gd name="T18" fmla="*/ 72 w 191"/>
                  <a:gd name="T19" fmla="*/ 1 h 16"/>
                  <a:gd name="T20" fmla="*/ 73 w 191"/>
                  <a:gd name="T21" fmla="*/ 1 h 16"/>
                  <a:gd name="T22" fmla="*/ 73 w 191"/>
                  <a:gd name="T23" fmla="*/ 1 h 16"/>
                  <a:gd name="T24" fmla="*/ 74 w 191"/>
                  <a:gd name="T25" fmla="*/ 1 h 16"/>
                  <a:gd name="T26" fmla="*/ 75 w 191"/>
                  <a:gd name="T27" fmla="*/ 1 h 16"/>
                  <a:gd name="T28" fmla="*/ 74 w 191"/>
                  <a:gd name="T29" fmla="*/ 1 h 16"/>
                  <a:gd name="T30" fmla="*/ 73 w 191"/>
                  <a:gd name="T31" fmla="*/ 1 h 16"/>
                  <a:gd name="T32" fmla="*/ 73 w 191"/>
                  <a:gd name="T33" fmla="*/ 1 h 16"/>
                  <a:gd name="T34" fmla="*/ 72 w 191"/>
                  <a:gd name="T35" fmla="*/ 0 h 16"/>
                  <a:gd name="T36" fmla="*/ 3 w 191"/>
                  <a:gd name="T37" fmla="*/ 0 h 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1"/>
                  <a:gd name="T58" fmla="*/ 0 h 16"/>
                  <a:gd name="T59" fmla="*/ 191 w 191"/>
                  <a:gd name="T60" fmla="*/ 16 h 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1" h="16">
                    <a:moveTo>
                      <a:pt x="8" y="0"/>
                    </a:moveTo>
                    <a:lnTo>
                      <a:pt x="5" y="1"/>
                    </a:lnTo>
                    <a:lnTo>
                      <a:pt x="2" y="2"/>
                    </a:lnTo>
                    <a:lnTo>
                      <a:pt x="1" y="6"/>
                    </a:lnTo>
                    <a:lnTo>
                      <a:pt x="0" y="8"/>
                    </a:lnTo>
                    <a:lnTo>
                      <a:pt x="1" y="11"/>
                    </a:lnTo>
                    <a:lnTo>
                      <a:pt x="2" y="14"/>
                    </a:lnTo>
                    <a:lnTo>
                      <a:pt x="5" y="15"/>
                    </a:lnTo>
                    <a:lnTo>
                      <a:pt x="8" y="16"/>
                    </a:lnTo>
                    <a:lnTo>
                      <a:pt x="183" y="16"/>
                    </a:lnTo>
                    <a:lnTo>
                      <a:pt x="187" y="15"/>
                    </a:lnTo>
                    <a:lnTo>
                      <a:pt x="189" y="14"/>
                    </a:lnTo>
                    <a:lnTo>
                      <a:pt x="190" y="11"/>
                    </a:lnTo>
                    <a:lnTo>
                      <a:pt x="191" y="8"/>
                    </a:lnTo>
                    <a:lnTo>
                      <a:pt x="190" y="6"/>
                    </a:lnTo>
                    <a:lnTo>
                      <a:pt x="189" y="2"/>
                    </a:lnTo>
                    <a:lnTo>
                      <a:pt x="187" y="1"/>
                    </a:lnTo>
                    <a:lnTo>
                      <a:pt x="183" y="0"/>
                    </a:lnTo>
                    <a:lnTo>
                      <a:pt x="8" y="0"/>
                    </a:lnTo>
                    <a:close/>
                  </a:path>
                </a:pathLst>
              </a:custGeom>
              <a:solidFill>
                <a:srgbClr val="000000"/>
              </a:solidFill>
              <a:ln w="9525">
                <a:noFill/>
                <a:round/>
                <a:headEnd/>
                <a:tailEnd/>
              </a:ln>
            </p:spPr>
            <p:txBody>
              <a:bodyPr/>
              <a:lstStyle/>
              <a:p>
                <a:endParaRPr lang="en-US"/>
              </a:p>
            </p:txBody>
          </p:sp>
          <p:sp>
            <p:nvSpPr>
              <p:cNvPr id="7199" name="Freeform 72"/>
              <p:cNvSpPr>
                <a:spLocks/>
              </p:cNvSpPr>
              <p:nvPr/>
            </p:nvSpPr>
            <p:spPr bwMode="auto">
              <a:xfrm rot="-566356">
                <a:off x="1554" y="1934"/>
                <a:ext cx="167" cy="11"/>
              </a:xfrm>
              <a:custGeom>
                <a:avLst/>
                <a:gdLst>
                  <a:gd name="T0" fmla="*/ 3 w 191"/>
                  <a:gd name="T1" fmla="*/ 0 h 16"/>
                  <a:gd name="T2" fmla="*/ 3 w 191"/>
                  <a:gd name="T3" fmla="*/ 1 h 16"/>
                  <a:gd name="T4" fmla="*/ 2 w 191"/>
                  <a:gd name="T5" fmla="*/ 1 h 16"/>
                  <a:gd name="T6" fmla="*/ 1 w 191"/>
                  <a:gd name="T7" fmla="*/ 1 h 16"/>
                  <a:gd name="T8" fmla="*/ 0 w 191"/>
                  <a:gd name="T9" fmla="*/ 1 h 16"/>
                  <a:gd name="T10" fmla="*/ 1 w 191"/>
                  <a:gd name="T11" fmla="*/ 1 h 16"/>
                  <a:gd name="T12" fmla="*/ 2 w 191"/>
                  <a:gd name="T13" fmla="*/ 1 h 16"/>
                  <a:gd name="T14" fmla="*/ 3 w 191"/>
                  <a:gd name="T15" fmla="*/ 1 h 16"/>
                  <a:gd name="T16" fmla="*/ 3 w 191"/>
                  <a:gd name="T17" fmla="*/ 1 h 16"/>
                  <a:gd name="T18" fmla="*/ 72 w 191"/>
                  <a:gd name="T19" fmla="*/ 1 h 16"/>
                  <a:gd name="T20" fmla="*/ 73 w 191"/>
                  <a:gd name="T21" fmla="*/ 1 h 16"/>
                  <a:gd name="T22" fmla="*/ 73 w 191"/>
                  <a:gd name="T23" fmla="*/ 1 h 16"/>
                  <a:gd name="T24" fmla="*/ 74 w 191"/>
                  <a:gd name="T25" fmla="*/ 1 h 16"/>
                  <a:gd name="T26" fmla="*/ 75 w 191"/>
                  <a:gd name="T27" fmla="*/ 1 h 16"/>
                  <a:gd name="T28" fmla="*/ 74 w 191"/>
                  <a:gd name="T29" fmla="*/ 1 h 16"/>
                  <a:gd name="T30" fmla="*/ 73 w 191"/>
                  <a:gd name="T31" fmla="*/ 1 h 16"/>
                  <a:gd name="T32" fmla="*/ 73 w 191"/>
                  <a:gd name="T33" fmla="*/ 1 h 16"/>
                  <a:gd name="T34" fmla="*/ 72 w 191"/>
                  <a:gd name="T35" fmla="*/ 0 h 16"/>
                  <a:gd name="T36" fmla="*/ 3 w 191"/>
                  <a:gd name="T37" fmla="*/ 0 h 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1"/>
                  <a:gd name="T58" fmla="*/ 0 h 16"/>
                  <a:gd name="T59" fmla="*/ 191 w 191"/>
                  <a:gd name="T60" fmla="*/ 16 h 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1" h="16">
                    <a:moveTo>
                      <a:pt x="8" y="0"/>
                    </a:moveTo>
                    <a:lnTo>
                      <a:pt x="5" y="1"/>
                    </a:lnTo>
                    <a:lnTo>
                      <a:pt x="2" y="2"/>
                    </a:lnTo>
                    <a:lnTo>
                      <a:pt x="1" y="5"/>
                    </a:lnTo>
                    <a:lnTo>
                      <a:pt x="0" y="8"/>
                    </a:lnTo>
                    <a:lnTo>
                      <a:pt x="1" y="10"/>
                    </a:lnTo>
                    <a:lnTo>
                      <a:pt x="2" y="14"/>
                    </a:lnTo>
                    <a:lnTo>
                      <a:pt x="5" y="15"/>
                    </a:lnTo>
                    <a:lnTo>
                      <a:pt x="8" y="16"/>
                    </a:lnTo>
                    <a:lnTo>
                      <a:pt x="183" y="16"/>
                    </a:lnTo>
                    <a:lnTo>
                      <a:pt x="187" y="15"/>
                    </a:lnTo>
                    <a:lnTo>
                      <a:pt x="189" y="14"/>
                    </a:lnTo>
                    <a:lnTo>
                      <a:pt x="190" y="10"/>
                    </a:lnTo>
                    <a:lnTo>
                      <a:pt x="191" y="8"/>
                    </a:lnTo>
                    <a:lnTo>
                      <a:pt x="190" y="5"/>
                    </a:lnTo>
                    <a:lnTo>
                      <a:pt x="189" y="2"/>
                    </a:lnTo>
                    <a:lnTo>
                      <a:pt x="187" y="1"/>
                    </a:lnTo>
                    <a:lnTo>
                      <a:pt x="183" y="0"/>
                    </a:lnTo>
                    <a:lnTo>
                      <a:pt x="8" y="0"/>
                    </a:lnTo>
                    <a:close/>
                  </a:path>
                </a:pathLst>
              </a:custGeom>
              <a:solidFill>
                <a:srgbClr val="000000"/>
              </a:solidFill>
              <a:ln w="9525">
                <a:noFill/>
                <a:round/>
                <a:headEnd/>
                <a:tailEnd/>
              </a:ln>
            </p:spPr>
            <p:txBody>
              <a:bodyPr/>
              <a:lstStyle/>
              <a:p>
                <a:endParaRPr lang="en-US"/>
              </a:p>
            </p:txBody>
          </p:sp>
          <p:sp>
            <p:nvSpPr>
              <p:cNvPr id="7200" name="Freeform 73"/>
              <p:cNvSpPr>
                <a:spLocks/>
              </p:cNvSpPr>
              <p:nvPr/>
            </p:nvSpPr>
            <p:spPr bwMode="auto">
              <a:xfrm rot="-566356">
                <a:off x="1616" y="2263"/>
                <a:ext cx="46" cy="39"/>
              </a:xfrm>
              <a:custGeom>
                <a:avLst/>
                <a:gdLst>
                  <a:gd name="T0" fmla="*/ 17 w 54"/>
                  <a:gd name="T1" fmla="*/ 3 h 58"/>
                  <a:gd name="T2" fmla="*/ 17 w 54"/>
                  <a:gd name="T3" fmla="*/ 3 h 58"/>
                  <a:gd name="T4" fmla="*/ 12 w 54"/>
                  <a:gd name="T5" fmla="*/ 3 h 58"/>
                  <a:gd name="T6" fmla="*/ 9 w 54"/>
                  <a:gd name="T7" fmla="*/ 3 h 58"/>
                  <a:gd name="T8" fmla="*/ 9 w 54"/>
                  <a:gd name="T9" fmla="*/ 3 h 58"/>
                  <a:gd name="T10" fmla="*/ 9 w 54"/>
                  <a:gd name="T11" fmla="*/ 3 h 58"/>
                  <a:gd name="T12" fmla="*/ 9 w 54"/>
                  <a:gd name="T13" fmla="*/ 3 h 58"/>
                  <a:gd name="T14" fmla="*/ 9 w 54"/>
                  <a:gd name="T15" fmla="*/ 3 h 58"/>
                  <a:gd name="T16" fmla="*/ 5 w 54"/>
                  <a:gd name="T17" fmla="*/ 3 h 58"/>
                  <a:gd name="T18" fmla="*/ 2 w 54"/>
                  <a:gd name="T19" fmla="*/ 3 h 58"/>
                  <a:gd name="T20" fmla="*/ 1 w 54"/>
                  <a:gd name="T21" fmla="*/ 3 h 58"/>
                  <a:gd name="T22" fmla="*/ 1 w 54"/>
                  <a:gd name="T23" fmla="*/ 3 h 58"/>
                  <a:gd name="T24" fmla="*/ 2 w 54"/>
                  <a:gd name="T25" fmla="*/ 3 h 58"/>
                  <a:gd name="T26" fmla="*/ 6 w 54"/>
                  <a:gd name="T27" fmla="*/ 2 h 58"/>
                  <a:gd name="T28" fmla="*/ 6 w 54"/>
                  <a:gd name="T29" fmla="*/ 2 h 58"/>
                  <a:gd name="T30" fmla="*/ 6 w 54"/>
                  <a:gd name="T31" fmla="*/ 2 h 58"/>
                  <a:gd name="T32" fmla="*/ 0 w 54"/>
                  <a:gd name="T33" fmla="*/ 1 h 58"/>
                  <a:gd name="T34" fmla="*/ 0 w 54"/>
                  <a:gd name="T35" fmla="*/ 1 h 58"/>
                  <a:gd name="T36" fmla="*/ 0 w 54"/>
                  <a:gd name="T37" fmla="*/ 1 h 58"/>
                  <a:gd name="T38" fmla="*/ 0 w 54"/>
                  <a:gd name="T39" fmla="*/ 0 h 58"/>
                  <a:gd name="T40" fmla="*/ 1 w 54"/>
                  <a:gd name="T41" fmla="*/ 0 h 58"/>
                  <a:gd name="T42" fmla="*/ 6 w 54"/>
                  <a:gd name="T43" fmla="*/ 1 h 58"/>
                  <a:gd name="T44" fmla="*/ 9 w 54"/>
                  <a:gd name="T45" fmla="*/ 1 h 58"/>
                  <a:gd name="T46" fmla="*/ 9 w 54"/>
                  <a:gd name="T47" fmla="*/ 1 h 58"/>
                  <a:gd name="T48" fmla="*/ 9 w 54"/>
                  <a:gd name="T49" fmla="*/ 1 h 58"/>
                  <a:gd name="T50" fmla="*/ 9 w 54"/>
                  <a:gd name="T51" fmla="*/ 1 h 58"/>
                  <a:gd name="T52" fmla="*/ 12 w 54"/>
                  <a:gd name="T53" fmla="*/ 1 h 58"/>
                  <a:gd name="T54" fmla="*/ 17 w 54"/>
                  <a:gd name="T55" fmla="*/ 0 h 58"/>
                  <a:gd name="T56" fmla="*/ 17 w 54"/>
                  <a:gd name="T57" fmla="*/ 0 h 58"/>
                  <a:gd name="T58" fmla="*/ 17 w 54"/>
                  <a:gd name="T59" fmla="*/ 1 h 58"/>
                  <a:gd name="T60" fmla="*/ 17 w 54"/>
                  <a:gd name="T61" fmla="*/ 1 h 58"/>
                  <a:gd name="T62" fmla="*/ 17 w 54"/>
                  <a:gd name="T63" fmla="*/ 1 h 58"/>
                  <a:gd name="T64" fmla="*/ 12 w 54"/>
                  <a:gd name="T65" fmla="*/ 2 h 58"/>
                  <a:gd name="T66" fmla="*/ 17 w 54"/>
                  <a:gd name="T67" fmla="*/ 3 h 58"/>
                  <a:gd name="T68" fmla="*/ 17 w 54"/>
                  <a:gd name="T69" fmla="*/ 3 h 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4"/>
                  <a:gd name="T106" fmla="*/ 0 h 58"/>
                  <a:gd name="T107" fmla="*/ 54 w 54"/>
                  <a:gd name="T108" fmla="*/ 58 h 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4" h="58">
                    <a:moveTo>
                      <a:pt x="54" y="57"/>
                    </a:moveTo>
                    <a:lnTo>
                      <a:pt x="54" y="57"/>
                    </a:lnTo>
                    <a:lnTo>
                      <a:pt x="54" y="58"/>
                    </a:lnTo>
                    <a:lnTo>
                      <a:pt x="53" y="58"/>
                    </a:lnTo>
                    <a:lnTo>
                      <a:pt x="39" y="58"/>
                    </a:lnTo>
                    <a:lnTo>
                      <a:pt x="38" y="57"/>
                    </a:lnTo>
                    <a:lnTo>
                      <a:pt x="29" y="42"/>
                    </a:lnTo>
                    <a:lnTo>
                      <a:pt x="28" y="42"/>
                    </a:lnTo>
                    <a:lnTo>
                      <a:pt x="28" y="41"/>
                    </a:lnTo>
                    <a:lnTo>
                      <a:pt x="26" y="41"/>
                    </a:lnTo>
                    <a:lnTo>
                      <a:pt x="26" y="42"/>
                    </a:lnTo>
                    <a:lnTo>
                      <a:pt x="16" y="57"/>
                    </a:lnTo>
                    <a:lnTo>
                      <a:pt x="15" y="58"/>
                    </a:lnTo>
                    <a:lnTo>
                      <a:pt x="3" y="58"/>
                    </a:lnTo>
                    <a:lnTo>
                      <a:pt x="2" y="58"/>
                    </a:lnTo>
                    <a:lnTo>
                      <a:pt x="1" y="58"/>
                    </a:lnTo>
                    <a:lnTo>
                      <a:pt x="1" y="57"/>
                    </a:lnTo>
                    <a:lnTo>
                      <a:pt x="2" y="57"/>
                    </a:lnTo>
                    <a:lnTo>
                      <a:pt x="2" y="56"/>
                    </a:lnTo>
                    <a:lnTo>
                      <a:pt x="17" y="30"/>
                    </a:lnTo>
                    <a:lnTo>
                      <a:pt x="17" y="29"/>
                    </a:lnTo>
                    <a:lnTo>
                      <a:pt x="0" y="2"/>
                    </a:lnTo>
                    <a:lnTo>
                      <a:pt x="0" y="1"/>
                    </a:lnTo>
                    <a:lnTo>
                      <a:pt x="0" y="0"/>
                    </a:lnTo>
                    <a:lnTo>
                      <a:pt x="1" y="0"/>
                    </a:lnTo>
                    <a:lnTo>
                      <a:pt x="15" y="0"/>
                    </a:lnTo>
                    <a:lnTo>
                      <a:pt x="16" y="1"/>
                    </a:lnTo>
                    <a:lnTo>
                      <a:pt x="26" y="16"/>
                    </a:lnTo>
                    <a:lnTo>
                      <a:pt x="26" y="17"/>
                    </a:lnTo>
                    <a:lnTo>
                      <a:pt x="28" y="17"/>
                    </a:lnTo>
                    <a:lnTo>
                      <a:pt x="28" y="16"/>
                    </a:lnTo>
                    <a:lnTo>
                      <a:pt x="38" y="1"/>
                    </a:lnTo>
                    <a:lnTo>
                      <a:pt x="39" y="0"/>
                    </a:lnTo>
                    <a:lnTo>
                      <a:pt x="53" y="0"/>
                    </a:lnTo>
                    <a:lnTo>
                      <a:pt x="54" y="0"/>
                    </a:lnTo>
                    <a:lnTo>
                      <a:pt x="54" y="1"/>
                    </a:lnTo>
                    <a:lnTo>
                      <a:pt x="54" y="2"/>
                    </a:lnTo>
                    <a:lnTo>
                      <a:pt x="37" y="29"/>
                    </a:lnTo>
                    <a:lnTo>
                      <a:pt x="37" y="30"/>
                    </a:lnTo>
                    <a:lnTo>
                      <a:pt x="54" y="56"/>
                    </a:lnTo>
                    <a:lnTo>
                      <a:pt x="54" y="57"/>
                    </a:lnTo>
                    <a:close/>
                  </a:path>
                </a:pathLst>
              </a:custGeom>
              <a:solidFill>
                <a:srgbClr val="000000"/>
              </a:solidFill>
              <a:ln w="9525">
                <a:noFill/>
                <a:round/>
                <a:headEnd/>
                <a:tailEnd/>
              </a:ln>
            </p:spPr>
            <p:txBody>
              <a:bodyPr/>
              <a:lstStyle/>
              <a:p>
                <a:endParaRPr lang="en-US"/>
              </a:p>
            </p:txBody>
          </p:sp>
          <p:sp>
            <p:nvSpPr>
              <p:cNvPr id="7201" name="Freeform 78"/>
              <p:cNvSpPr>
                <a:spLocks/>
              </p:cNvSpPr>
              <p:nvPr/>
            </p:nvSpPr>
            <p:spPr bwMode="auto">
              <a:xfrm rot="-566356">
                <a:off x="1920" y="2055"/>
                <a:ext cx="45" cy="31"/>
              </a:xfrm>
              <a:custGeom>
                <a:avLst/>
                <a:gdLst>
                  <a:gd name="T0" fmla="*/ 0 w 51"/>
                  <a:gd name="T1" fmla="*/ 3 h 45"/>
                  <a:gd name="T2" fmla="*/ 4 w 51"/>
                  <a:gd name="T3" fmla="*/ 3 h 45"/>
                  <a:gd name="T4" fmla="*/ 5 w 51"/>
                  <a:gd name="T5" fmla="*/ 3 h 45"/>
                  <a:gd name="T6" fmla="*/ 7 w 51"/>
                  <a:gd name="T7" fmla="*/ 3 h 45"/>
                  <a:gd name="T8" fmla="*/ 10 w 51"/>
                  <a:gd name="T9" fmla="*/ 2 h 45"/>
                  <a:gd name="T10" fmla="*/ 11 w 51"/>
                  <a:gd name="T11" fmla="*/ 2 h 45"/>
                  <a:gd name="T12" fmla="*/ 14 w 51"/>
                  <a:gd name="T13" fmla="*/ 1 h 45"/>
                  <a:gd name="T14" fmla="*/ 17 w 51"/>
                  <a:gd name="T15" fmla="*/ 1 h 45"/>
                  <a:gd name="T16" fmla="*/ 19 w 51"/>
                  <a:gd name="T17" fmla="*/ 1 h 45"/>
                  <a:gd name="T18" fmla="*/ 21 w 51"/>
                  <a:gd name="T19" fmla="*/ 1 h 45"/>
                  <a:gd name="T20" fmla="*/ 19 w 51"/>
                  <a:gd name="T21" fmla="*/ 0 h 45"/>
                  <a:gd name="T22" fmla="*/ 17 w 51"/>
                  <a:gd name="T23" fmla="*/ 1 h 45"/>
                  <a:gd name="T24" fmla="*/ 14 w 51"/>
                  <a:gd name="T25" fmla="*/ 1 h 45"/>
                  <a:gd name="T26" fmla="*/ 11 w 51"/>
                  <a:gd name="T27" fmla="*/ 1 h 45"/>
                  <a:gd name="T28" fmla="*/ 10 w 51"/>
                  <a:gd name="T29" fmla="*/ 1 h 45"/>
                  <a:gd name="T30" fmla="*/ 7 w 51"/>
                  <a:gd name="T31" fmla="*/ 2 h 45"/>
                  <a:gd name="T32" fmla="*/ 4 w 51"/>
                  <a:gd name="T33" fmla="*/ 2 h 45"/>
                  <a:gd name="T34" fmla="*/ 4 w 51"/>
                  <a:gd name="T35" fmla="*/ 3 h 45"/>
                  <a:gd name="T36" fmla="*/ 0 w 51"/>
                  <a:gd name="T37" fmla="*/ 3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1"/>
                  <a:gd name="T58" fmla="*/ 0 h 45"/>
                  <a:gd name="T59" fmla="*/ 51 w 51"/>
                  <a:gd name="T60" fmla="*/ 45 h 4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1" h="45">
                    <a:moveTo>
                      <a:pt x="0" y="38"/>
                    </a:moveTo>
                    <a:lnTo>
                      <a:pt x="7" y="45"/>
                    </a:lnTo>
                    <a:lnTo>
                      <a:pt x="12" y="40"/>
                    </a:lnTo>
                    <a:lnTo>
                      <a:pt x="17" y="35"/>
                    </a:lnTo>
                    <a:lnTo>
                      <a:pt x="23" y="31"/>
                    </a:lnTo>
                    <a:lnTo>
                      <a:pt x="28" y="26"/>
                    </a:lnTo>
                    <a:lnTo>
                      <a:pt x="34" y="22"/>
                    </a:lnTo>
                    <a:lnTo>
                      <a:pt x="40" y="17"/>
                    </a:lnTo>
                    <a:lnTo>
                      <a:pt x="46" y="12"/>
                    </a:lnTo>
                    <a:lnTo>
                      <a:pt x="51" y="8"/>
                    </a:lnTo>
                    <a:lnTo>
                      <a:pt x="46" y="0"/>
                    </a:lnTo>
                    <a:lnTo>
                      <a:pt x="40" y="4"/>
                    </a:lnTo>
                    <a:lnTo>
                      <a:pt x="34" y="9"/>
                    </a:lnTo>
                    <a:lnTo>
                      <a:pt x="28" y="14"/>
                    </a:lnTo>
                    <a:lnTo>
                      <a:pt x="23" y="18"/>
                    </a:lnTo>
                    <a:lnTo>
                      <a:pt x="17" y="24"/>
                    </a:lnTo>
                    <a:lnTo>
                      <a:pt x="11" y="29"/>
                    </a:lnTo>
                    <a:lnTo>
                      <a:pt x="5" y="33"/>
                    </a:lnTo>
                    <a:lnTo>
                      <a:pt x="0" y="38"/>
                    </a:lnTo>
                    <a:close/>
                  </a:path>
                </a:pathLst>
              </a:custGeom>
              <a:solidFill>
                <a:srgbClr val="494949"/>
              </a:solidFill>
              <a:ln w="9525">
                <a:noFill/>
                <a:round/>
                <a:headEnd/>
                <a:tailEnd/>
              </a:ln>
            </p:spPr>
            <p:txBody>
              <a:bodyPr/>
              <a:lstStyle/>
              <a:p>
                <a:endParaRPr lang="en-US"/>
              </a:p>
            </p:txBody>
          </p:sp>
          <p:sp>
            <p:nvSpPr>
              <p:cNvPr id="7202" name="Freeform 82"/>
              <p:cNvSpPr>
                <a:spLocks/>
              </p:cNvSpPr>
              <p:nvPr/>
            </p:nvSpPr>
            <p:spPr bwMode="auto">
              <a:xfrm rot="-566356">
                <a:off x="1686" y="2215"/>
                <a:ext cx="180" cy="37"/>
              </a:xfrm>
              <a:custGeom>
                <a:avLst/>
                <a:gdLst>
                  <a:gd name="T0" fmla="*/ 4 w 210"/>
                  <a:gd name="T1" fmla="*/ 3 h 54"/>
                  <a:gd name="T2" fmla="*/ 3 w 210"/>
                  <a:gd name="T3" fmla="*/ 3 h 54"/>
                  <a:gd name="T4" fmla="*/ 0 w 210"/>
                  <a:gd name="T5" fmla="*/ 3 h 54"/>
                  <a:gd name="T6" fmla="*/ 3 w 210"/>
                  <a:gd name="T7" fmla="*/ 3 h 54"/>
                  <a:gd name="T8" fmla="*/ 6 w 210"/>
                  <a:gd name="T9" fmla="*/ 3 h 54"/>
                  <a:gd name="T10" fmla="*/ 13 w 210"/>
                  <a:gd name="T11" fmla="*/ 1 h 54"/>
                  <a:gd name="T12" fmla="*/ 21 w 210"/>
                  <a:gd name="T13" fmla="*/ 1 h 54"/>
                  <a:gd name="T14" fmla="*/ 22 w 210"/>
                  <a:gd name="T15" fmla="*/ 1 h 54"/>
                  <a:gd name="T16" fmla="*/ 19 w 210"/>
                  <a:gd name="T17" fmla="*/ 2 h 54"/>
                  <a:gd name="T18" fmla="*/ 18 w 210"/>
                  <a:gd name="T19" fmla="*/ 3 h 54"/>
                  <a:gd name="T20" fmla="*/ 27 w 210"/>
                  <a:gd name="T21" fmla="*/ 3 h 54"/>
                  <a:gd name="T22" fmla="*/ 33 w 210"/>
                  <a:gd name="T23" fmla="*/ 1 h 54"/>
                  <a:gd name="T24" fmla="*/ 39 w 210"/>
                  <a:gd name="T25" fmla="*/ 1 h 54"/>
                  <a:gd name="T26" fmla="*/ 39 w 210"/>
                  <a:gd name="T27" fmla="*/ 2 h 54"/>
                  <a:gd name="T28" fmla="*/ 36 w 210"/>
                  <a:gd name="T29" fmla="*/ 2 h 54"/>
                  <a:gd name="T30" fmla="*/ 38 w 210"/>
                  <a:gd name="T31" fmla="*/ 3 h 54"/>
                  <a:gd name="T32" fmla="*/ 42 w 210"/>
                  <a:gd name="T33" fmla="*/ 3 h 54"/>
                  <a:gd name="T34" fmla="*/ 46 w 210"/>
                  <a:gd name="T35" fmla="*/ 3 h 54"/>
                  <a:gd name="T36" fmla="*/ 51 w 210"/>
                  <a:gd name="T37" fmla="*/ 2 h 54"/>
                  <a:gd name="T38" fmla="*/ 54 w 210"/>
                  <a:gd name="T39" fmla="*/ 2 h 54"/>
                  <a:gd name="T40" fmla="*/ 56 w 210"/>
                  <a:gd name="T41" fmla="*/ 2 h 54"/>
                  <a:gd name="T42" fmla="*/ 56 w 210"/>
                  <a:gd name="T43" fmla="*/ 2 h 54"/>
                  <a:gd name="T44" fmla="*/ 55 w 210"/>
                  <a:gd name="T45" fmla="*/ 2 h 54"/>
                  <a:gd name="T46" fmla="*/ 54 w 210"/>
                  <a:gd name="T47" fmla="*/ 3 h 54"/>
                  <a:gd name="T48" fmla="*/ 55 w 210"/>
                  <a:gd name="T49" fmla="*/ 3 h 54"/>
                  <a:gd name="T50" fmla="*/ 59 w 210"/>
                  <a:gd name="T51" fmla="*/ 3 h 54"/>
                  <a:gd name="T52" fmla="*/ 64 w 210"/>
                  <a:gd name="T53" fmla="*/ 3 h 54"/>
                  <a:gd name="T54" fmla="*/ 71 w 210"/>
                  <a:gd name="T55" fmla="*/ 2 h 54"/>
                  <a:gd name="T56" fmla="*/ 71 w 210"/>
                  <a:gd name="T57" fmla="*/ 2 h 54"/>
                  <a:gd name="T58" fmla="*/ 69 w 210"/>
                  <a:gd name="T59" fmla="*/ 2 h 54"/>
                  <a:gd name="T60" fmla="*/ 68 w 210"/>
                  <a:gd name="T61" fmla="*/ 2 h 54"/>
                  <a:gd name="T62" fmla="*/ 60 w 210"/>
                  <a:gd name="T63" fmla="*/ 3 h 54"/>
                  <a:gd name="T64" fmla="*/ 59 w 210"/>
                  <a:gd name="T65" fmla="*/ 3 h 54"/>
                  <a:gd name="T66" fmla="*/ 57 w 210"/>
                  <a:gd name="T67" fmla="*/ 3 h 54"/>
                  <a:gd name="T68" fmla="*/ 59 w 210"/>
                  <a:gd name="T69" fmla="*/ 2 h 54"/>
                  <a:gd name="T70" fmla="*/ 58 w 210"/>
                  <a:gd name="T71" fmla="*/ 1 h 54"/>
                  <a:gd name="T72" fmla="*/ 54 w 210"/>
                  <a:gd name="T73" fmla="*/ 1 h 54"/>
                  <a:gd name="T74" fmla="*/ 51 w 210"/>
                  <a:gd name="T75" fmla="*/ 1 h 54"/>
                  <a:gd name="T76" fmla="*/ 45 w 210"/>
                  <a:gd name="T77" fmla="*/ 2 h 54"/>
                  <a:gd name="T78" fmla="*/ 38 w 210"/>
                  <a:gd name="T79" fmla="*/ 3 h 54"/>
                  <a:gd name="T80" fmla="*/ 39 w 210"/>
                  <a:gd name="T81" fmla="*/ 2 h 54"/>
                  <a:gd name="T82" fmla="*/ 42 w 210"/>
                  <a:gd name="T83" fmla="*/ 1 h 54"/>
                  <a:gd name="T84" fmla="*/ 41 w 210"/>
                  <a:gd name="T85" fmla="*/ 1 h 54"/>
                  <a:gd name="T86" fmla="*/ 38 w 210"/>
                  <a:gd name="T87" fmla="*/ 1 h 54"/>
                  <a:gd name="T88" fmla="*/ 29 w 210"/>
                  <a:gd name="T89" fmla="*/ 1 h 54"/>
                  <a:gd name="T90" fmla="*/ 23 w 210"/>
                  <a:gd name="T91" fmla="*/ 3 h 54"/>
                  <a:gd name="T92" fmla="*/ 21 w 210"/>
                  <a:gd name="T93" fmla="*/ 3 h 54"/>
                  <a:gd name="T94" fmla="*/ 23 w 210"/>
                  <a:gd name="T95" fmla="*/ 1 h 54"/>
                  <a:gd name="T96" fmla="*/ 25 w 210"/>
                  <a:gd name="T97" fmla="*/ 1 h 54"/>
                  <a:gd name="T98" fmla="*/ 24 w 210"/>
                  <a:gd name="T99" fmla="*/ 0 h 54"/>
                  <a:gd name="T100" fmla="*/ 21 w 210"/>
                  <a:gd name="T101" fmla="*/ 0 h 54"/>
                  <a:gd name="T102" fmla="*/ 15 w 210"/>
                  <a:gd name="T103" fmla="*/ 1 h 54"/>
                  <a:gd name="T104" fmla="*/ 9 w 210"/>
                  <a:gd name="T105" fmla="*/ 1 h 5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10"/>
                  <a:gd name="T160" fmla="*/ 0 h 54"/>
                  <a:gd name="T161" fmla="*/ 210 w 210"/>
                  <a:gd name="T162" fmla="*/ 54 h 5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10" h="54">
                    <a:moveTo>
                      <a:pt x="25" y="28"/>
                    </a:moveTo>
                    <a:lnTo>
                      <a:pt x="19" y="35"/>
                    </a:lnTo>
                    <a:lnTo>
                      <a:pt x="13" y="40"/>
                    </a:lnTo>
                    <a:lnTo>
                      <a:pt x="9" y="45"/>
                    </a:lnTo>
                    <a:lnTo>
                      <a:pt x="4" y="47"/>
                    </a:lnTo>
                    <a:lnTo>
                      <a:pt x="3" y="47"/>
                    </a:lnTo>
                    <a:lnTo>
                      <a:pt x="0" y="48"/>
                    </a:lnTo>
                    <a:lnTo>
                      <a:pt x="0" y="51"/>
                    </a:lnTo>
                    <a:lnTo>
                      <a:pt x="0" y="52"/>
                    </a:lnTo>
                    <a:lnTo>
                      <a:pt x="0" y="53"/>
                    </a:lnTo>
                    <a:lnTo>
                      <a:pt x="2" y="54"/>
                    </a:lnTo>
                    <a:lnTo>
                      <a:pt x="4" y="54"/>
                    </a:lnTo>
                    <a:lnTo>
                      <a:pt x="5" y="54"/>
                    </a:lnTo>
                    <a:lnTo>
                      <a:pt x="11" y="52"/>
                    </a:lnTo>
                    <a:lnTo>
                      <a:pt x="17" y="47"/>
                    </a:lnTo>
                    <a:lnTo>
                      <a:pt x="23" y="40"/>
                    </a:lnTo>
                    <a:lnTo>
                      <a:pt x="30" y="33"/>
                    </a:lnTo>
                    <a:lnTo>
                      <a:pt x="40" y="24"/>
                    </a:lnTo>
                    <a:lnTo>
                      <a:pt x="49" y="16"/>
                    </a:lnTo>
                    <a:lnTo>
                      <a:pt x="57" y="10"/>
                    </a:lnTo>
                    <a:lnTo>
                      <a:pt x="63" y="8"/>
                    </a:lnTo>
                    <a:lnTo>
                      <a:pt x="67" y="8"/>
                    </a:lnTo>
                    <a:lnTo>
                      <a:pt x="66" y="10"/>
                    </a:lnTo>
                    <a:lnTo>
                      <a:pt x="65" y="15"/>
                    </a:lnTo>
                    <a:lnTo>
                      <a:pt x="63" y="18"/>
                    </a:lnTo>
                    <a:lnTo>
                      <a:pt x="60" y="22"/>
                    </a:lnTo>
                    <a:lnTo>
                      <a:pt x="56" y="29"/>
                    </a:lnTo>
                    <a:lnTo>
                      <a:pt x="52" y="36"/>
                    </a:lnTo>
                    <a:lnTo>
                      <a:pt x="51" y="43"/>
                    </a:lnTo>
                    <a:lnTo>
                      <a:pt x="53" y="48"/>
                    </a:lnTo>
                    <a:lnTo>
                      <a:pt x="61" y="53"/>
                    </a:lnTo>
                    <a:lnTo>
                      <a:pt x="70" y="51"/>
                    </a:lnTo>
                    <a:lnTo>
                      <a:pt x="78" y="45"/>
                    </a:lnTo>
                    <a:lnTo>
                      <a:pt x="86" y="38"/>
                    </a:lnTo>
                    <a:lnTo>
                      <a:pt x="91" y="31"/>
                    </a:lnTo>
                    <a:lnTo>
                      <a:pt x="98" y="25"/>
                    </a:lnTo>
                    <a:lnTo>
                      <a:pt x="105" y="22"/>
                    </a:lnTo>
                    <a:lnTo>
                      <a:pt x="112" y="21"/>
                    </a:lnTo>
                    <a:lnTo>
                      <a:pt x="117" y="22"/>
                    </a:lnTo>
                    <a:lnTo>
                      <a:pt x="117" y="23"/>
                    </a:lnTo>
                    <a:lnTo>
                      <a:pt x="114" y="25"/>
                    </a:lnTo>
                    <a:lnTo>
                      <a:pt x="113" y="28"/>
                    </a:lnTo>
                    <a:lnTo>
                      <a:pt x="111" y="30"/>
                    </a:lnTo>
                    <a:lnTo>
                      <a:pt x="109" y="35"/>
                    </a:lnTo>
                    <a:lnTo>
                      <a:pt x="106" y="38"/>
                    </a:lnTo>
                    <a:lnTo>
                      <a:pt x="105" y="43"/>
                    </a:lnTo>
                    <a:lnTo>
                      <a:pt x="104" y="46"/>
                    </a:lnTo>
                    <a:lnTo>
                      <a:pt x="108" y="51"/>
                    </a:lnTo>
                    <a:lnTo>
                      <a:pt x="112" y="53"/>
                    </a:lnTo>
                    <a:lnTo>
                      <a:pt x="117" y="53"/>
                    </a:lnTo>
                    <a:lnTo>
                      <a:pt x="122" y="53"/>
                    </a:lnTo>
                    <a:lnTo>
                      <a:pt x="127" y="51"/>
                    </a:lnTo>
                    <a:lnTo>
                      <a:pt x="132" y="48"/>
                    </a:lnTo>
                    <a:lnTo>
                      <a:pt x="136" y="45"/>
                    </a:lnTo>
                    <a:lnTo>
                      <a:pt x="140" y="41"/>
                    </a:lnTo>
                    <a:lnTo>
                      <a:pt x="144" y="38"/>
                    </a:lnTo>
                    <a:lnTo>
                      <a:pt x="149" y="35"/>
                    </a:lnTo>
                    <a:lnTo>
                      <a:pt x="152" y="31"/>
                    </a:lnTo>
                    <a:lnTo>
                      <a:pt x="157" y="30"/>
                    </a:lnTo>
                    <a:lnTo>
                      <a:pt x="160" y="29"/>
                    </a:lnTo>
                    <a:lnTo>
                      <a:pt x="163" y="28"/>
                    </a:lnTo>
                    <a:lnTo>
                      <a:pt x="164" y="28"/>
                    </a:lnTo>
                    <a:lnTo>
                      <a:pt x="164" y="29"/>
                    </a:lnTo>
                    <a:lnTo>
                      <a:pt x="164" y="30"/>
                    </a:lnTo>
                    <a:lnTo>
                      <a:pt x="163" y="31"/>
                    </a:lnTo>
                    <a:lnTo>
                      <a:pt x="163" y="32"/>
                    </a:lnTo>
                    <a:lnTo>
                      <a:pt x="162" y="35"/>
                    </a:lnTo>
                    <a:lnTo>
                      <a:pt x="162" y="37"/>
                    </a:lnTo>
                    <a:lnTo>
                      <a:pt x="160" y="39"/>
                    </a:lnTo>
                    <a:lnTo>
                      <a:pt x="160" y="41"/>
                    </a:lnTo>
                    <a:lnTo>
                      <a:pt x="160" y="44"/>
                    </a:lnTo>
                    <a:lnTo>
                      <a:pt x="162" y="46"/>
                    </a:lnTo>
                    <a:lnTo>
                      <a:pt x="163" y="48"/>
                    </a:lnTo>
                    <a:lnTo>
                      <a:pt x="164" y="51"/>
                    </a:lnTo>
                    <a:lnTo>
                      <a:pt x="167" y="53"/>
                    </a:lnTo>
                    <a:lnTo>
                      <a:pt x="171" y="54"/>
                    </a:lnTo>
                    <a:lnTo>
                      <a:pt x="175" y="54"/>
                    </a:lnTo>
                    <a:lnTo>
                      <a:pt x="180" y="54"/>
                    </a:lnTo>
                    <a:lnTo>
                      <a:pt x="188" y="52"/>
                    </a:lnTo>
                    <a:lnTo>
                      <a:pt x="197" y="47"/>
                    </a:lnTo>
                    <a:lnTo>
                      <a:pt x="204" y="41"/>
                    </a:lnTo>
                    <a:lnTo>
                      <a:pt x="210" y="35"/>
                    </a:lnTo>
                    <a:lnTo>
                      <a:pt x="210" y="33"/>
                    </a:lnTo>
                    <a:lnTo>
                      <a:pt x="210" y="31"/>
                    </a:lnTo>
                    <a:lnTo>
                      <a:pt x="210" y="30"/>
                    </a:lnTo>
                    <a:lnTo>
                      <a:pt x="209" y="29"/>
                    </a:lnTo>
                    <a:lnTo>
                      <a:pt x="208" y="28"/>
                    </a:lnTo>
                    <a:lnTo>
                      <a:pt x="205" y="28"/>
                    </a:lnTo>
                    <a:lnTo>
                      <a:pt x="204" y="29"/>
                    </a:lnTo>
                    <a:lnTo>
                      <a:pt x="203" y="30"/>
                    </a:lnTo>
                    <a:lnTo>
                      <a:pt x="198" y="36"/>
                    </a:lnTo>
                    <a:lnTo>
                      <a:pt x="193" y="40"/>
                    </a:lnTo>
                    <a:lnTo>
                      <a:pt x="186" y="44"/>
                    </a:lnTo>
                    <a:lnTo>
                      <a:pt x="179" y="46"/>
                    </a:lnTo>
                    <a:lnTo>
                      <a:pt x="175" y="46"/>
                    </a:lnTo>
                    <a:lnTo>
                      <a:pt x="173" y="46"/>
                    </a:lnTo>
                    <a:lnTo>
                      <a:pt x="171" y="45"/>
                    </a:lnTo>
                    <a:lnTo>
                      <a:pt x="170" y="44"/>
                    </a:lnTo>
                    <a:lnTo>
                      <a:pt x="169" y="43"/>
                    </a:lnTo>
                    <a:lnTo>
                      <a:pt x="169" y="40"/>
                    </a:lnTo>
                    <a:lnTo>
                      <a:pt x="169" y="37"/>
                    </a:lnTo>
                    <a:lnTo>
                      <a:pt x="170" y="35"/>
                    </a:lnTo>
                    <a:lnTo>
                      <a:pt x="171" y="31"/>
                    </a:lnTo>
                    <a:lnTo>
                      <a:pt x="172" y="28"/>
                    </a:lnTo>
                    <a:lnTo>
                      <a:pt x="172" y="24"/>
                    </a:lnTo>
                    <a:lnTo>
                      <a:pt x="170" y="22"/>
                    </a:lnTo>
                    <a:lnTo>
                      <a:pt x="167" y="20"/>
                    </a:lnTo>
                    <a:lnTo>
                      <a:pt x="164" y="20"/>
                    </a:lnTo>
                    <a:lnTo>
                      <a:pt x="160" y="20"/>
                    </a:lnTo>
                    <a:lnTo>
                      <a:pt x="158" y="21"/>
                    </a:lnTo>
                    <a:lnTo>
                      <a:pt x="154" y="22"/>
                    </a:lnTo>
                    <a:lnTo>
                      <a:pt x="149" y="24"/>
                    </a:lnTo>
                    <a:lnTo>
                      <a:pt x="144" y="28"/>
                    </a:lnTo>
                    <a:lnTo>
                      <a:pt x="140" y="32"/>
                    </a:lnTo>
                    <a:lnTo>
                      <a:pt x="132" y="38"/>
                    </a:lnTo>
                    <a:lnTo>
                      <a:pt x="125" y="43"/>
                    </a:lnTo>
                    <a:lnTo>
                      <a:pt x="118" y="45"/>
                    </a:lnTo>
                    <a:lnTo>
                      <a:pt x="112" y="44"/>
                    </a:lnTo>
                    <a:lnTo>
                      <a:pt x="113" y="43"/>
                    </a:lnTo>
                    <a:lnTo>
                      <a:pt x="114" y="40"/>
                    </a:lnTo>
                    <a:lnTo>
                      <a:pt x="116" y="38"/>
                    </a:lnTo>
                    <a:lnTo>
                      <a:pt x="118" y="36"/>
                    </a:lnTo>
                    <a:lnTo>
                      <a:pt x="121" y="31"/>
                    </a:lnTo>
                    <a:lnTo>
                      <a:pt x="124" y="26"/>
                    </a:lnTo>
                    <a:lnTo>
                      <a:pt x="125" y="22"/>
                    </a:lnTo>
                    <a:lnTo>
                      <a:pt x="124" y="17"/>
                    </a:lnTo>
                    <a:lnTo>
                      <a:pt x="121" y="15"/>
                    </a:lnTo>
                    <a:lnTo>
                      <a:pt x="118" y="13"/>
                    </a:lnTo>
                    <a:lnTo>
                      <a:pt x="116" y="13"/>
                    </a:lnTo>
                    <a:lnTo>
                      <a:pt x="112" y="13"/>
                    </a:lnTo>
                    <a:lnTo>
                      <a:pt x="103" y="15"/>
                    </a:lnTo>
                    <a:lnTo>
                      <a:pt x="95" y="18"/>
                    </a:lnTo>
                    <a:lnTo>
                      <a:pt x="87" y="25"/>
                    </a:lnTo>
                    <a:lnTo>
                      <a:pt x="80" y="32"/>
                    </a:lnTo>
                    <a:lnTo>
                      <a:pt x="72" y="39"/>
                    </a:lnTo>
                    <a:lnTo>
                      <a:pt x="66" y="43"/>
                    </a:lnTo>
                    <a:lnTo>
                      <a:pt x="63" y="45"/>
                    </a:lnTo>
                    <a:lnTo>
                      <a:pt x="59" y="43"/>
                    </a:lnTo>
                    <a:lnTo>
                      <a:pt x="59" y="40"/>
                    </a:lnTo>
                    <a:lnTo>
                      <a:pt x="60" y="36"/>
                    </a:lnTo>
                    <a:lnTo>
                      <a:pt x="64" y="31"/>
                    </a:lnTo>
                    <a:lnTo>
                      <a:pt x="66" y="26"/>
                    </a:lnTo>
                    <a:lnTo>
                      <a:pt x="71" y="21"/>
                    </a:lnTo>
                    <a:lnTo>
                      <a:pt x="74" y="15"/>
                    </a:lnTo>
                    <a:lnTo>
                      <a:pt x="75" y="10"/>
                    </a:lnTo>
                    <a:lnTo>
                      <a:pt x="74" y="5"/>
                    </a:lnTo>
                    <a:lnTo>
                      <a:pt x="72" y="2"/>
                    </a:lnTo>
                    <a:lnTo>
                      <a:pt x="70" y="0"/>
                    </a:lnTo>
                    <a:lnTo>
                      <a:pt x="66" y="0"/>
                    </a:lnTo>
                    <a:lnTo>
                      <a:pt x="64" y="0"/>
                    </a:lnTo>
                    <a:lnTo>
                      <a:pt x="59" y="0"/>
                    </a:lnTo>
                    <a:lnTo>
                      <a:pt x="55" y="2"/>
                    </a:lnTo>
                    <a:lnTo>
                      <a:pt x="50" y="5"/>
                    </a:lnTo>
                    <a:lnTo>
                      <a:pt x="45" y="8"/>
                    </a:lnTo>
                    <a:lnTo>
                      <a:pt x="40" y="13"/>
                    </a:lnTo>
                    <a:lnTo>
                      <a:pt x="35" y="17"/>
                    </a:lnTo>
                    <a:lnTo>
                      <a:pt x="29" y="22"/>
                    </a:lnTo>
                    <a:lnTo>
                      <a:pt x="25" y="28"/>
                    </a:lnTo>
                    <a:close/>
                  </a:path>
                </a:pathLst>
              </a:custGeom>
              <a:solidFill>
                <a:srgbClr val="DD0C26"/>
              </a:solidFill>
              <a:ln w="9525">
                <a:noFill/>
                <a:round/>
                <a:headEnd/>
                <a:tailEnd/>
              </a:ln>
            </p:spPr>
            <p:txBody>
              <a:bodyPr/>
              <a:lstStyle/>
              <a:p>
                <a:endParaRPr lang="en-US"/>
              </a:p>
            </p:txBody>
          </p:sp>
        </p:grpSp>
      </p:grpSp>
      <p:sp>
        <p:nvSpPr>
          <p:cNvPr id="36" name="Rectangle 13"/>
          <p:cNvSpPr txBox="1">
            <a:spLocks noChangeArrowheads="1"/>
          </p:cNvSpPr>
          <p:nvPr/>
        </p:nvSpPr>
        <p:spPr bwMode="auto">
          <a:xfrm>
            <a:off x="563563" y="339725"/>
            <a:ext cx="6629400" cy="762000"/>
          </a:xfrm>
          <a:prstGeom prst="rect">
            <a:avLst/>
          </a:prstGeom>
          <a:noFill/>
          <a:ln w="9525">
            <a:noFill/>
            <a:miter lim="800000"/>
            <a:headEnd/>
            <a:tailEnd/>
          </a:ln>
          <a:effectLst/>
        </p:spPr>
        <p:txBody>
          <a:bodyPr/>
          <a:lstStyle/>
          <a:p>
            <a:pPr algn="l">
              <a:lnSpc>
                <a:spcPct val="100000"/>
              </a:lnSpc>
              <a:spcBef>
                <a:spcPct val="0"/>
              </a:spcBef>
              <a:buClrTx/>
              <a:defRPr/>
            </a:pPr>
            <a:r>
              <a:rPr lang="en-US" sz="2400" b="1" kern="0" dirty="0">
                <a:latin typeface="+mj-lt"/>
                <a:ea typeface="+mj-ea"/>
                <a:cs typeface="+mj-cs"/>
              </a:rPr>
              <a:t>Purpose of this Webinar</a:t>
            </a:r>
          </a:p>
        </p:txBody>
      </p:sp>
    </p:spTree>
    <p:custDataLst>
      <p:tags r:id="rId1"/>
    </p:custData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30">
                                            <p:txEl>
                                              <p:pRg st="0" end="0"/>
                                            </p:txEl>
                                          </p:spTgt>
                                        </p:tgtEl>
                                        <p:attrNameLst>
                                          <p:attrName>style.visibility</p:attrName>
                                        </p:attrNameLst>
                                      </p:cBhvr>
                                      <p:to>
                                        <p:strVal val="visible"/>
                                      </p:to>
                                    </p:set>
                                    <p:animEffect transition="in" filter="fade">
                                      <p:cBhvr>
                                        <p:cTn id="7" dur="500"/>
                                        <p:tgtEl>
                                          <p:spTgt spid="307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30">
                                            <p:txEl>
                                              <p:pRg st="1" end="1"/>
                                            </p:txEl>
                                          </p:spTgt>
                                        </p:tgtEl>
                                        <p:attrNameLst>
                                          <p:attrName>style.visibility</p:attrName>
                                        </p:attrNameLst>
                                      </p:cBhvr>
                                      <p:to>
                                        <p:strVal val="visible"/>
                                      </p:to>
                                    </p:set>
                                    <p:animEffect transition="in" filter="fade">
                                      <p:cBhvr>
                                        <p:cTn id="12" dur="500"/>
                                        <p:tgtEl>
                                          <p:spTgt spid="307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30">
                                            <p:txEl>
                                              <p:pRg st="2" end="2"/>
                                            </p:txEl>
                                          </p:spTgt>
                                        </p:tgtEl>
                                        <p:attrNameLst>
                                          <p:attrName>style.visibility</p:attrName>
                                        </p:attrNameLst>
                                      </p:cBhvr>
                                      <p:to>
                                        <p:strVal val="visible"/>
                                      </p:to>
                                    </p:set>
                                    <p:animEffect transition="in" filter="fade">
                                      <p:cBhvr>
                                        <p:cTn id="17" dur="500"/>
                                        <p:tgtEl>
                                          <p:spTgt spid="3073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30">
                                            <p:txEl>
                                              <p:pRg st="3" end="3"/>
                                            </p:txEl>
                                          </p:spTgt>
                                        </p:tgtEl>
                                        <p:attrNameLst>
                                          <p:attrName>style.visibility</p:attrName>
                                        </p:attrNameLst>
                                      </p:cBhvr>
                                      <p:to>
                                        <p:strVal val="visible"/>
                                      </p:to>
                                    </p:set>
                                    <p:animEffect transition="in" filter="fade">
                                      <p:cBhvr>
                                        <p:cTn id="22" dur="500"/>
                                        <p:tgtEl>
                                          <p:spTgt spid="3073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30">
                                            <p:txEl>
                                              <p:pRg st="4" end="4"/>
                                            </p:txEl>
                                          </p:spTgt>
                                        </p:tgtEl>
                                        <p:attrNameLst>
                                          <p:attrName>style.visibility</p:attrName>
                                        </p:attrNameLst>
                                      </p:cBhvr>
                                      <p:to>
                                        <p:strVal val="visible"/>
                                      </p:to>
                                    </p:set>
                                    <p:animEffect transition="in" filter="fade">
                                      <p:cBhvr>
                                        <p:cTn id="27" dur="500"/>
                                        <p:tgtEl>
                                          <p:spTgt spid="3073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730">
                                            <p:txEl>
                                              <p:pRg st="5" end="5"/>
                                            </p:txEl>
                                          </p:spTgt>
                                        </p:tgtEl>
                                        <p:attrNameLst>
                                          <p:attrName>style.visibility</p:attrName>
                                        </p:attrNameLst>
                                      </p:cBhvr>
                                      <p:to>
                                        <p:strVal val="visible"/>
                                      </p:to>
                                    </p:set>
                                    <p:animEffect transition="in" filter="fade">
                                      <p:cBhvr>
                                        <p:cTn id="32" dur="500"/>
                                        <p:tgtEl>
                                          <p:spTgt spid="3073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730">
                                            <p:txEl>
                                              <p:pRg st="6" end="6"/>
                                            </p:txEl>
                                          </p:spTgt>
                                        </p:tgtEl>
                                        <p:attrNameLst>
                                          <p:attrName>style.visibility</p:attrName>
                                        </p:attrNameLst>
                                      </p:cBhvr>
                                      <p:to>
                                        <p:strVal val="visible"/>
                                      </p:to>
                                    </p:set>
                                    <p:animEffect transition="in" filter="fade">
                                      <p:cBhvr>
                                        <p:cTn id="37" dur="500"/>
                                        <p:tgtEl>
                                          <p:spTgt spid="3073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Text Box 6"/>
          <p:cNvSpPr txBox="1">
            <a:spLocks noChangeArrowheads="1"/>
          </p:cNvSpPr>
          <p:nvPr/>
        </p:nvSpPr>
        <p:spPr bwMode="auto">
          <a:xfrm>
            <a:off x="377825" y="977901"/>
            <a:ext cx="7634288" cy="646331"/>
          </a:xfrm>
          <a:prstGeom prst="rect">
            <a:avLst/>
          </a:prstGeom>
          <a:noFill/>
          <a:ln w="9525">
            <a:noFill/>
            <a:miter lim="800000"/>
            <a:headEnd/>
            <a:tailEnd/>
          </a:ln>
        </p:spPr>
        <p:txBody>
          <a:bodyPr>
            <a:spAutoFit/>
          </a:bodyPr>
          <a:lstStyle/>
          <a:p>
            <a:pPr algn="l"/>
            <a:r>
              <a:rPr lang="en-US" sz="2000" b="1">
                <a:solidFill>
                  <a:srgbClr val="002060"/>
                </a:solidFill>
              </a:rPr>
              <a:t>The purpose of the Statewide Contract for Office Supplies is to:</a:t>
            </a:r>
          </a:p>
        </p:txBody>
      </p:sp>
      <p:grpSp>
        <p:nvGrpSpPr>
          <p:cNvPr id="8195" name="Group 45"/>
          <p:cNvGrpSpPr>
            <a:grpSpLocks/>
          </p:cNvGrpSpPr>
          <p:nvPr/>
        </p:nvGrpSpPr>
        <p:grpSpPr bwMode="auto">
          <a:xfrm>
            <a:off x="6248400" y="2133600"/>
            <a:ext cx="2895600" cy="3276600"/>
            <a:chOff x="3936" y="1344"/>
            <a:chExt cx="1824" cy="2064"/>
          </a:xfrm>
        </p:grpSpPr>
        <p:pic>
          <p:nvPicPr>
            <p:cNvPr id="8198" name="Picture 13" descr="MCj04348430000[1]"/>
            <p:cNvPicPr>
              <a:picLocks noChangeAspect="1" noChangeArrowheads="1"/>
            </p:cNvPicPr>
            <p:nvPr/>
          </p:nvPicPr>
          <p:blipFill>
            <a:blip r:embed="rId4" cstate="print"/>
            <a:srcRect/>
            <a:stretch>
              <a:fillRect/>
            </a:stretch>
          </p:blipFill>
          <p:spPr bwMode="auto">
            <a:xfrm>
              <a:off x="3936" y="1344"/>
              <a:ext cx="1824" cy="2064"/>
            </a:xfrm>
            <a:prstGeom prst="rect">
              <a:avLst/>
            </a:prstGeom>
            <a:noFill/>
            <a:ln w="9525">
              <a:noFill/>
              <a:miter lim="800000"/>
              <a:headEnd/>
              <a:tailEnd/>
            </a:ln>
          </p:spPr>
        </p:pic>
        <p:grpSp>
          <p:nvGrpSpPr>
            <p:cNvPr id="8199" name="Group 44"/>
            <p:cNvGrpSpPr>
              <a:grpSpLocks/>
            </p:cNvGrpSpPr>
            <p:nvPr/>
          </p:nvGrpSpPr>
          <p:grpSpPr bwMode="auto">
            <a:xfrm>
              <a:off x="4128" y="1550"/>
              <a:ext cx="1389" cy="991"/>
              <a:chOff x="4128" y="1550"/>
              <a:chExt cx="1389" cy="991"/>
            </a:xfrm>
          </p:grpSpPr>
          <p:sp>
            <p:nvSpPr>
              <p:cNvPr id="8200" name="Text Box 14"/>
              <p:cNvSpPr txBox="1">
                <a:spLocks noChangeArrowheads="1"/>
              </p:cNvSpPr>
              <p:nvPr/>
            </p:nvSpPr>
            <p:spPr bwMode="auto">
              <a:xfrm rot="514176" flipH="1">
                <a:off x="4128" y="1550"/>
                <a:ext cx="1389" cy="198"/>
              </a:xfrm>
              <a:prstGeom prst="rect">
                <a:avLst/>
              </a:prstGeom>
              <a:noFill/>
              <a:ln w="12700" algn="ctr">
                <a:noFill/>
                <a:miter lim="800000"/>
                <a:headEnd/>
                <a:tailEnd/>
              </a:ln>
            </p:spPr>
            <p:txBody>
              <a:bodyPr>
                <a:spAutoFit/>
              </a:bodyPr>
              <a:lstStyle/>
              <a:p>
                <a:r>
                  <a:rPr lang="en-US" sz="1600" b="1">
                    <a:solidFill>
                      <a:schemeClr val="bg1"/>
                    </a:solidFill>
                  </a:rPr>
                  <a:t>Statewide Contracts</a:t>
                </a:r>
              </a:p>
            </p:txBody>
          </p:sp>
          <p:grpSp>
            <p:nvGrpSpPr>
              <p:cNvPr id="8201" name="Group 15"/>
              <p:cNvGrpSpPr>
                <a:grpSpLocks/>
              </p:cNvGrpSpPr>
              <p:nvPr/>
            </p:nvGrpSpPr>
            <p:grpSpPr bwMode="auto">
              <a:xfrm flipH="1">
                <a:off x="4239" y="1761"/>
                <a:ext cx="957" cy="780"/>
                <a:chOff x="1151" y="1634"/>
                <a:chExt cx="1153" cy="907"/>
              </a:xfrm>
            </p:grpSpPr>
            <p:sp>
              <p:nvSpPr>
                <p:cNvPr id="8203" name="AutoShape 16"/>
                <p:cNvSpPr>
                  <a:spLocks noChangeAspect="1" noChangeArrowheads="1" noTextEdit="1"/>
                </p:cNvSpPr>
                <p:nvPr/>
              </p:nvSpPr>
              <p:spPr bwMode="auto">
                <a:xfrm rot="-566356">
                  <a:off x="1151" y="1634"/>
                  <a:ext cx="1153" cy="907"/>
                </a:xfrm>
                <a:prstGeom prst="rect">
                  <a:avLst/>
                </a:prstGeom>
                <a:noFill/>
                <a:ln w="9525">
                  <a:noFill/>
                  <a:miter lim="800000"/>
                  <a:headEnd/>
                  <a:tailEnd/>
                </a:ln>
              </p:spPr>
              <p:txBody>
                <a:bodyPr/>
                <a:lstStyle/>
                <a:p>
                  <a:endParaRPr lang="en-US"/>
                </a:p>
              </p:txBody>
            </p:sp>
            <p:sp>
              <p:nvSpPr>
                <p:cNvPr id="8204" name="Freeform 17"/>
                <p:cNvSpPr>
                  <a:spLocks/>
                </p:cNvSpPr>
                <p:nvPr/>
              </p:nvSpPr>
              <p:spPr bwMode="auto">
                <a:xfrm rot="-566356">
                  <a:off x="1186" y="1661"/>
                  <a:ext cx="1083" cy="853"/>
                </a:xfrm>
                <a:custGeom>
                  <a:avLst/>
                  <a:gdLst>
                    <a:gd name="T0" fmla="*/ 449 w 1253"/>
                    <a:gd name="T1" fmla="*/ 47 h 1254"/>
                    <a:gd name="T2" fmla="*/ 442 w 1253"/>
                    <a:gd name="T3" fmla="*/ 54 h 1254"/>
                    <a:gd name="T4" fmla="*/ 424 w 1253"/>
                    <a:gd name="T5" fmla="*/ 63 h 1254"/>
                    <a:gd name="T6" fmla="*/ 400 w 1253"/>
                    <a:gd name="T7" fmla="*/ 69 h 1254"/>
                    <a:gd name="T8" fmla="*/ 369 w 1253"/>
                    <a:gd name="T9" fmla="*/ 75 h 1254"/>
                    <a:gd name="T10" fmla="*/ 333 w 1253"/>
                    <a:gd name="T11" fmla="*/ 79 h 1254"/>
                    <a:gd name="T12" fmla="*/ 294 w 1253"/>
                    <a:gd name="T13" fmla="*/ 83 h 1254"/>
                    <a:gd name="T14" fmla="*/ 249 w 1253"/>
                    <a:gd name="T15" fmla="*/ 84 h 1254"/>
                    <a:gd name="T16" fmla="*/ 202 w 1253"/>
                    <a:gd name="T17" fmla="*/ 84 h 1254"/>
                    <a:gd name="T18" fmla="*/ 158 w 1253"/>
                    <a:gd name="T19" fmla="*/ 83 h 1254"/>
                    <a:gd name="T20" fmla="*/ 118 w 1253"/>
                    <a:gd name="T21" fmla="*/ 79 h 1254"/>
                    <a:gd name="T22" fmla="*/ 82 w 1253"/>
                    <a:gd name="T23" fmla="*/ 75 h 1254"/>
                    <a:gd name="T24" fmla="*/ 52 w 1253"/>
                    <a:gd name="T25" fmla="*/ 69 h 1254"/>
                    <a:gd name="T26" fmla="*/ 27 w 1253"/>
                    <a:gd name="T27" fmla="*/ 63 h 1254"/>
                    <a:gd name="T28" fmla="*/ 10 w 1253"/>
                    <a:gd name="T29" fmla="*/ 54 h 1254"/>
                    <a:gd name="T30" fmla="*/ 3 w 1253"/>
                    <a:gd name="T31" fmla="*/ 47 h 1254"/>
                    <a:gd name="T32" fmla="*/ 3 w 1253"/>
                    <a:gd name="T33" fmla="*/ 38 h 1254"/>
                    <a:gd name="T34" fmla="*/ 10 w 1253"/>
                    <a:gd name="T35" fmla="*/ 30 h 1254"/>
                    <a:gd name="T36" fmla="*/ 27 w 1253"/>
                    <a:gd name="T37" fmla="*/ 22 h 1254"/>
                    <a:gd name="T38" fmla="*/ 52 w 1253"/>
                    <a:gd name="T39" fmla="*/ 15 h 1254"/>
                    <a:gd name="T40" fmla="*/ 82 w 1253"/>
                    <a:gd name="T41" fmla="*/ 10 h 1254"/>
                    <a:gd name="T42" fmla="*/ 118 w 1253"/>
                    <a:gd name="T43" fmla="*/ 5 h 1254"/>
                    <a:gd name="T44" fmla="*/ 158 w 1253"/>
                    <a:gd name="T45" fmla="*/ 2 h 1254"/>
                    <a:gd name="T46" fmla="*/ 202 w 1253"/>
                    <a:gd name="T47" fmla="*/ 1 h 1254"/>
                    <a:gd name="T48" fmla="*/ 249 w 1253"/>
                    <a:gd name="T49" fmla="*/ 1 h 1254"/>
                    <a:gd name="T50" fmla="*/ 294 w 1253"/>
                    <a:gd name="T51" fmla="*/ 2 h 1254"/>
                    <a:gd name="T52" fmla="*/ 333 w 1253"/>
                    <a:gd name="T53" fmla="*/ 5 h 1254"/>
                    <a:gd name="T54" fmla="*/ 369 w 1253"/>
                    <a:gd name="T55" fmla="*/ 10 h 1254"/>
                    <a:gd name="T56" fmla="*/ 400 w 1253"/>
                    <a:gd name="T57" fmla="*/ 15 h 1254"/>
                    <a:gd name="T58" fmla="*/ 424 w 1253"/>
                    <a:gd name="T59" fmla="*/ 22 h 1254"/>
                    <a:gd name="T60" fmla="*/ 442 w 1253"/>
                    <a:gd name="T61" fmla="*/ 30 h 1254"/>
                    <a:gd name="T62" fmla="*/ 449 w 1253"/>
                    <a:gd name="T63" fmla="*/ 38 h 125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53"/>
                    <a:gd name="T97" fmla="*/ 0 h 1254"/>
                    <a:gd name="T98" fmla="*/ 1253 w 1253"/>
                    <a:gd name="T99" fmla="*/ 1254 h 125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53" h="1254">
                      <a:moveTo>
                        <a:pt x="1253" y="626"/>
                      </a:moveTo>
                      <a:lnTo>
                        <a:pt x="1249" y="690"/>
                      </a:lnTo>
                      <a:lnTo>
                        <a:pt x="1240" y="753"/>
                      </a:lnTo>
                      <a:lnTo>
                        <a:pt x="1225" y="812"/>
                      </a:lnTo>
                      <a:lnTo>
                        <a:pt x="1203" y="870"/>
                      </a:lnTo>
                      <a:lnTo>
                        <a:pt x="1177" y="925"/>
                      </a:lnTo>
                      <a:lnTo>
                        <a:pt x="1146" y="977"/>
                      </a:lnTo>
                      <a:lnTo>
                        <a:pt x="1110" y="1026"/>
                      </a:lnTo>
                      <a:lnTo>
                        <a:pt x="1070" y="1069"/>
                      </a:lnTo>
                      <a:lnTo>
                        <a:pt x="1025" y="1111"/>
                      </a:lnTo>
                      <a:lnTo>
                        <a:pt x="976" y="1147"/>
                      </a:lnTo>
                      <a:lnTo>
                        <a:pt x="926" y="1178"/>
                      </a:lnTo>
                      <a:lnTo>
                        <a:pt x="870" y="1204"/>
                      </a:lnTo>
                      <a:lnTo>
                        <a:pt x="813" y="1225"/>
                      </a:lnTo>
                      <a:lnTo>
                        <a:pt x="753" y="1241"/>
                      </a:lnTo>
                      <a:lnTo>
                        <a:pt x="691" y="1250"/>
                      </a:lnTo>
                      <a:lnTo>
                        <a:pt x="626" y="1254"/>
                      </a:lnTo>
                      <a:lnTo>
                        <a:pt x="562" y="1250"/>
                      </a:lnTo>
                      <a:lnTo>
                        <a:pt x="500" y="1241"/>
                      </a:lnTo>
                      <a:lnTo>
                        <a:pt x="440" y="1225"/>
                      </a:lnTo>
                      <a:lnTo>
                        <a:pt x="382" y="1204"/>
                      </a:lnTo>
                      <a:lnTo>
                        <a:pt x="328" y="1178"/>
                      </a:lnTo>
                      <a:lnTo>
                        <a:pt x="276" y="1147"/>
                      </a:lnTo>
                      <a:lnTo>
                        <a:pt x="228" y="1111"/>
                      </a:lnTo>
                      <a:lnTo>
                        <a:pt x="184" y="1069"/>
                      </a:lnTo>
                      <a:lnTo>
                        <a:pt x="143" y="1026"/>
                      </a:lnTo>
                      <a:lnTo>
                        <a:pt x="107" y="977"/>
                      </a:lnTo>
                      <a:lnTo>
                        <a:pt x="76" y="925"/>
                      </a:lnTo>
                      <a:lnTo>
                        <a:pt x="50" y="870"/>
                      </a:lnTo>
                      <a:lnTo>
                        <a:pt x="28" y="812"/>
                      </a:lnTo>
                      <a:lnTo>
                        <a:pt x="13" y="753"/>
                      </a:lnTo>
                      <a:lnTo>
                        <a:pt x="4" y="690"/>
                      </a:lnTo>
                      <a:lnTo>
                        <a:pt x="0" y="626"/>
                      </a:lnTo>
                      <a:lnTo>
                        <a:pt x="4" y="562"/>
                      </a:lnTo>
                      <a:lnTo>
                        <a:pt x="13" y="500"/>
                      </a:lnTo>
                      <a:lnTo>
                        <a:pt x="28" y="440"/>
                      </a:lnTo>
                      <a:lnTo>
                        <a:pt x="50" y="383"/>
                      </a:lnTo>
                      <a:lnTo>
                        <a:pt x="76" y="329"/>
                      </a:lnTo>
                      <a:lnTo>
                        <a:pt x="107" y="277"/>
                      </a:lnTo>
                      <a:lnTo>
                        <a:pt x="143" y="228"/>
                      </a:lnTo>
                      <a:lnTo>
                        <a:pt x="184" y="183"/>
                      </a:lnTo>
                      <a:lnTo>
                        <a:pt x="228" y="143"/>
                      </a:lnTo>
                      <a:lnTo>
                        <a:pt x="276" y="107"/>
                      </a:lnTo>
                      <a:lnTo>
                        <a:pt x="328" y="76"/>
                      </a:lnTo>
                      <a:lnTo>
                        <a:pt x="382" y="50"/>
                      </a:lnTo>
                      <a:lnTo>
                        <a:pt x="440" y="28"/>
                      </a:lnTo>
                      <a:lnTo>
                        <a:pt x="500" y="13"/>
                      </a:lnTo>
                      <a:lnTo>
                        <a:pt x="562" y="4"/>
                      </a:lnTo>
                      <a:lnTo>
                        <a:pt x="626" y="0"/>
                      </a:lnTo>
                      <a:lnTo>
                        <a:pt x="691" y="4"/>
                      </a:lnTo>
                      <a:lnTo>
                        <a:pt x="753" y="13"/>
                      </a:lnTo>
                      <a:lnTo>
                        <a:pt x="813" y="28"/>
                      </a:lnTo>
                      <a:lnTo>
                        <a:pt x="870" y="50"/>
                      </a:lnTo>
                      <a:lnTo>
                        <a:pt x="926" y="76"/>
                      </a:lnTo>
                      <a:lnTo>
                        <a:pt x="976" y="107"/>
                      </a:lnTo>
                      <a:lnTo>
                        <a:pt x="1025" y="143"/>
                      </a:lnTo>
                      <a:lnTo>
                        <a:pt x="1070" y="183"/>
                      </a:lnTo>
                      <a:lnTo>
                        <a:pt x="1110" y="228"/>
                      </a:lnTo>
                      <a:lnTo>
                        <a:pt x="1146" y="277"/>
                      </a:lnTo>
                      <a:lnTo>
                        <a:pt x="1177" y="329"/>
                      </a:lnTo>
                      <a:lnTo>
                        <a:pt x="1203" y="383"/>
                      </a:lnTo>
                      <a:lnTo>
                        <a:pt x="1225" y="440"/>
                      </a:lnTo>
                      <a:lnTo>
                        <a:pt x="1240" y="500"/>
                      </a:lnTo>
                      <a:lnTo>
                        <a:pt x="1249" y="562"/>
                      </a:lnTo>
                      <a:lnTo>
                        <a:pt x="1253" y="626"/>
                      </a:lnTo>
                      <a:close/>
                    </a:path>
                  </a:pathLst>
                </a:custGeom>
                <a:solidFill>
                  <a:srgbClr val="00FFFF"/>
                </a:solidFill>
                <a:ln w="9525">
                  <a:noFill/>
                  <a:round/>
                  <a:headEnd/>
                  <a:tailEnd/>
                </a:ln>
              </p:spPr>
              <p:txBody>
                <a:bodyPr/>
                <a:lstStyle/>
                <a:p>
                  <a:endParaRPr lang="en-US"/>
                </a:p>
              </p:txBody>
            </p:sp>
            <p:sp>
              <p:nvSpPr>
                <p:cNvPr id="8205" name="Freeform 18"/>
                <p:cNvSpPr>
                  <a:spLocks/>
                </p:cNvSpPr>
                <p:nvPr/>
              </p:nvSpPr>
              <p:spPr bwMode="auto">
                <a:xfrm rot="-566356">
                  <a:off x="1151" y="1634"/>
                  <a:ext cx="1153" cy="907"/>
                </a:xfrm>
                <a:custGeom>
                  <a:avLst/>
                  <a:gdLst>
                    <a:gd name="T0" fmla="*/ 3 w 1332"/>
                    <a:gd name="T1" fmla="*/ 49 h 1334"/>
                    <a:gd name="T2" fmla="*/ 11 w 1332"/>
                    <a:gd name="T3" fmla="*/ 58 h 1334"/>
                    <a:gd name="T4" fmla="*/ 30 w 1332"/>
                    <a:gd name="T5" fmla="*/ 66 h 1334"/>
                    <a:gd name="T6" fmla="*/ 55 w 1332"/>
                    <a:gd name="T7" fmla="*/ 73 h 1334"/>
                    <a:gd name="T8" fmla="*/ 88 w 1332"/>
                    <a:gd name="T9" fmla="*/ 79 h 1334"/>
                    <a:gd name="T10" fmla="*/ 127 w 1332"/>
                    <a:gd name="T11" fmla="*/ 84 h 1334"/>
                    <a:gd name="T12" fmla="*/ 170 w 1332"/>
                    <a:gd name="T13" fmla="*/ 88 h 1334"/>
                    <a:gd name="T14" fmla="*/ 218 w 1332"/>
                    <a:gd name="T15" fmla="*/ 89 h 1334"/>
                    <a:gd name="T16" fmla="*/ 267 w 1332"/>
                    <a:gd name="T17" fmla="*/ 89 h 1334"/>
                    <a:gd name="T18" fmla="*/ 315 w 1332"/>
                    <a:gd name="T19" fmla="*/ 88 h 1334"/>
                    <a:gd name="T20" fmla="*/ 358 w 1332"/>
                    <a:gd name="T21" fmla="*/ 84 h 1334"/>
                    <a:gd name="T22" fmla="*/ 396 w 1332"/>
                    <a:gd name="T23" fmla="*/ 79 h 1334"/>
                    <a:gd name="T24" fmla="*/ 429 w 1332"/>
                    <a:gd name="T25" fmla="*/ 73 h 1334"/>
                    <a:gd name="T26" fmla="*/ 455 w 1332"/>
                    <a:gd name="T27" fmla="*/ 66 h 1334"/>
                    <a:gd name="T28" fmla="*/ 474 w 1332"/>
                    <a:gd name="T29" fmla="*/ 58 h 1334"/>
                    <a:gd name="T30" fmla="*/ 483 w 1332"/>
                    <a:gd name="T31" fmla="*/ 49 h 1334"/>
                    <a:gd name="T32" fmla="*/ 483 w 1332"/>
                    <a:gd name="T33" fmla="*/ 40 h 1334"/>
                    <a:gd name="T34" fmla="*/ 474 w 1332"/>
                    <a:gd name="T35" fmla="*/ 32 h 1334"/>
                    <a:gd name="T36" fmla="*/ 455 w 1332"/>
                    <a:gd name="T37" fmla="*/ 23 h 1334"/>
                    <a:gd name="T38" fmla="*/ 429 w 1332"/>
                    <a:gd name="T39" fmla="*/ 16 h 1334"/>
                    <a:gd name="T40" fmla="*/ 396 w 1332"/>
                    <a:gd name="T41" fmla="*/ 10 h 1334"/>
                    <a:gd name="T42" fmla="*/ 358 w 1332"/>
                    <a:gd name="T43" fmla="*/ 5 h 1334"/>
                    <a:gd name="T44" fmla="*/ 315 w 1332"/>
                    <a:gd name="T45" fmla="*/ 2 h 1334"/>
                    <a:gd name="T46" fmla="*/ 267 w 1332"/>
                    <a:gd name="T47" fmla="*/ 1 h 1334"/>
                    <a:gd name="T48" fmla="*/ 218 w 1332"/>
                    <a:gd name="T49" fmla="*/ 1 h 1334"/>
                    <a:gd name="T50" fmla="*/ 170 w 1332"/>
                    <a:gd name="T51" fmla="*/ 2 h 1334"/>
                    <a:gd name="T52" fmla="*/ 127 w 1332"/>
                    <a:gd name="T53" fmla="*/ 5 h 1334"/>
                    <a:gd name="T54" fmla="*/ 88 w 1332"/>
                    <a:gd name="T55" fmla="*/ 10 h 1334"/>
                    <a:gd name="T56" fmla="*/ 55 w 1332"/>
                    <a:gd name="T57" fmla="*/ 16 h 1334"/>
                    <a:gd name="T58" fmla="*/ 30 w 1332"/>
                    <a:gd name="T59" fmla="*/ 23 h 1334"/>
                    <a:gd name="T60" fmla="*/ 11 w 1332"/>
                    <a:gd name="T61" fmla="*/ 32 h 1334"/>
                    <a:gd name="T62" fmla="*/ 3 w 1332"/>
                    <a:gd name="T63" fmla="*/ 40 h 13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32"/>
                    <a:gd name="T97" fmla="*/ 0 h 1334"/>
                    <a:gd name="T98" fmla="*/ 1332 w 1332"/>
                    <a:gd name="T99" fmla="*/ 1334 h 133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32" h="1334">
                      <a:moveTo>
                        <a:pt x="0" y="666"/>
                      </a:moveTo>
                      <a:lnTo>
                        <a:pt x="3" y="734"/>
                      </a:lnTo>
                      <a:lnTo>
                        <a:pt x="14" y="801"/>
                      </a:lnTo>
                      <a:lnTo>
                        <a:pt x="30" y="864"/>
                      </a:lnTo>
                      <a:lnTo>
                        <a:pt x="52" y="926"/>
                      </a:lnTo>
                      <a:lnTo>
                        <a:pt x="81" y="984"/>
                      </a:lnTo>
                      <a:lnTo>
                        <a:pt x="114" y="1039"/>
                      </a:lnTo>
                      <a:lnTo>
                        <a:pt x="152" y="1091"/>
                      </a:lnTo>
                      <a:lnTo>
                        <a:pt x="195" y="1138"/>
                      </a:lnTo>
                      <a:lnTo>
                        <a:pt x="242" y="1181"/>
                      </a:lnTo>
                      <a:lnTo>
                        <a:pt x="294" y="1220"/>
                      </a:lnTo>
                      <a:lnTo>
                        <a:pt x="349" y="1253"/>
                      </a:lnTo>
                      <a:lnTo>
                        <a:pt x="406" y="1281"/>
                      </a:lnTo>
                      <a:lnTo>
                        <a:pt x="467" y="1304"/>
                      </a:lnTo>
                      <a:lnTo>
                        <a:pt x="532" y="1320"/>
                      </a:lnTo>
                      <a:lnTo>
                        <a:pt x="598" y="1331"/>
                      </a:lnTo>
                      <a:lnTo>
                        <a:pt x="665" y="1334"/>
                      </a:lnTo>
                      <a:lnTo>
                        <a:pt x="733" y="1331"/>
                      </a:lnTo>
                      <a:lnTo>
                        <a:pt x="799" y="1320"/>
                      </a:lnTo>
                      <a:lnTo>
                        <a:pt x="863" y="1304"/>
                      </a:lnTo>
                      <a:lnTo>
                        <a:pt x="924" y="1281"/>
                      </a:lnTo>
                      <a:lnTo>
                        <a:pt x="983" y="1253"/>
                      </a:lnTo>
                      <a:lnTo>
                        <a:pt x="1037" y="1220"/>
                      </a:lnTo>
                      <a:lnTo>
                        <a:pt x="1089" y="1181"/>
                      </a:lnTo>
                      <a:lnTo>
                        <a:pt x="1136" y="1138"/>
                      </a:lnTo>
                      <a:lnTo>
                        <a:pt x="1180" y="1091"/>
                      </a:lnTo>
                      <a:lnTo>
                        <a:pt x="1218" y="1039"/>
                      </a:lnTo>
                      <a:lnTo>
                        <a:pt x="1251" y="984"/>
                      </a:lnTo>
                      <a:lnTo>
                        <a:pt x="1279" y="926"/>
                      </a:lnTo>
                      <a:lnTo>
                        <a:pt x="1302" y="864"/>
                      </a:lnTo>
                      <a:lnTo>
                        <a:pt x="1318" y="801"/>
                      </a:lnTo>
                      <a:lnTo>
                        <a:pt x="1329" y="734"/>
                      </a:lnTo>
                      <a:lnTo>
                        <a:pt x="1332" y="666"/>
                      </a:lnTo>
                      <a:lnTo>
                        <a:pt x="1329" y="598"/>
                      </a:lnTo>
                      <a:lnTo>
                        <a:pt x="1318" y="532"/>
                      </a:lnTo>
                      <a:lnTo>
                        <a:pt x="1302" y="469"/>
                      </a:lnTo>
                      <a:lnTo>
                        <a:pt x="1279" y="408"/>
                      </a:lnTo>
                      <a:lnTo>
                        <a:pt x="1251" y="349"/>
                      </a:lnTo>
                      <a:lnTo>
                        <a:pt x="1218" y="294"/>
                      </a:lnTo>
                      <a:lnTo>
                        <a:pt x="1180" y="243"/>
                      </a:lnTo>
                      <a:lnTo>
                        <a:pt x="1136" y="196"/>
                      </a:lnTo>
                      <a:lnTo>
                        <a:pt x="1089" y="152"/>
                      </a:lnTo>
                      <a:lnTo>
                        <a:pt x="1037" y="114"/>
                      </a:lnTo>
                      <a:lnTo>
                        <a:pt x="983" y="81"/>
                      </a:lnTo>
                      <a:lnTo>
                        <a:pt x="924" y="53"/>
                      </a:lnTo>
                      <a:lnTo>
                        <a:pt x="863" y="30"/>
                      </a:lnTo>
                      <a:lnTo>
                        <a:pt x="799" y="14"/>
                      </a:lnTo>
                      <a:lnTo>
                        <a:pt x="733" y="3"/>
                      </a:lnTo>
                      <a:lnTo>
                        <a:pt x="665" y="0"/>
                      </a:lnTo>
                      <a:lnTo>
                        <a:pt x="598" y="3"/>
                      </a:lnTo>
                      <a:lnTo>
                        <a:pt x="532" y="14"/>
                      </a:lnTo>
                      <a:lnTo>
                        <a:pt x="467" y="30"/>
                      </a:lnTo>
                      <a:lnTo>
                        <a:pt x="406" y="53"/>
                      </a:lnTo>
                      <a:lnTo>
                        <a:pt x="349" y="81"/>
                      </a:lnTo>
                      <a:lnTo>
                        <a:pt x="294" y="114"/>
                      </a:lnTo>
                      <a:lnTo>
                        <a:pt x="242" y="152"/>
                      </a:lnTo>
                      <a:lnTo>
                        <a:pt x="195" y="196"/>
                      </a:lnTo>
                      <a:lnTo>
                        <a:pt x="152" y="243"/>
                      </a:lnTo>
                      <a:lnTo>
                        <a:pt x="114" y="294"/>
                      </a:lnTo>
                      <a:lnTo>
                        <a:pt x="81" y="349"/>
                      </a:lnTo>
                      <a:lnTo>
                        <a:pt x="52" y="408"/>
                      </a:lnTo>
                      <a:lnTo>
                        <a:pt x="30" y="469"/>
                      </a:lnTo>
                      <a:lnTo>
                        <a:pt x="14" y="532"/>
                      </a:lnTo>
                      <a:lnTo>
                        <a:pt x="3" y="598"/>
                      </a:lnTo>
                      <a:lnTo>
                        <a:pt x="0" y="666"/>
                      </a:lnTo>
                      <a:close/>
                    </a:path>
                  </a:pathLst>
                </a:custGeom>
                <a:solidFill>
                  <a:srgbClr val="000000"/>
                </a:solidFill>
                <a:ln w="9525">
                  <a:noFill/>
                  <a:round/>
                  <a:headEnd/>
                  <a:tailEnd/>
                </a:ln>
              </p:spPr>
              <p:txBody>
                <a:bodyPr/>
                <a:lstStyle/>
                <a:p>
                  <a:endParaRPr lang="en-US"/>
                </a:p>
              </p:txBody>
            </p:sp>
            <p:sp>
              <p:nvSpPr>
                <p:cNvPr id="8206" name="Freeform 19"/>
                <p:cNvSpPr>
                  <a:spLocks/>
                </p:cNvSpPr>
                <p:nvPr/>
              </p:nvSpPr>
              <p:spPr bwMode="auto">
                <a:xfrm rot="-566356">
                  <a:off x="1186" y="1661"/>
                  <a:ext cx="1083" cy="853"/>
                </a:xfrm>
                <a:custGeom>
                  <a:avLst/>
                  <a:gdLst>
                    <a:gd name="T0" fmla="*/ 449 w 1253"/>
                    <a:gd name="T1" fmla="*/ 47 h 1254"/>
                    <a:gd name="T2" fmla="*/ 442 w 1253"/>
                    <a:gd name="T3" fmla="*/ 54 h 1254"/>
                    <a:gd name="T4" fmla="*/ 424 w 1253"/>
                    <a:gd name="T5" fmla="*/ 63 h 1254"/>
                    <a:gd name="T6" fmla="*/ 400 w 1253"/>
                    <a:gd name="T7" fmla="*/ 69 h 1254"/>
                    <a:gd name="T8" fmla="*/ 369 w 1253"/>
                    <a:gd name="T9" fmla="*/ 75 h 1254"/>
                    <a:gd name="T10" fmla="*/ 333 w 1253"/>
                    <a:gd name="T11" fmla="*/ 79 h 1254"/>
                    <a:gd name="T12" fmla="*/ 294 w 1253"/>
                    <a:gd name="T13" fmla="*/ 83 h 1254"/>
                    <a:gd name="T14" fmla="*/ 249 w 1253"/>
                    <a:gd name="T15" fmla="*/ 84 h 1254"/>
                    <a:gd name="T16" fmla="*/ 202 w 1253"/>
                    <a:gd name="T17" fmla="*/ 84 h 1254"/>
                    <a:gd name="T18" fmla="*/ 158 w 1253"/>
                    <a:gd name="T19" fmla="*/ 83 h 1254"/>
                    <a:gd name="T20" fmla="*/ 118 w 1253"/>
                    <a:gd name="T21" fmla="*/ 79 h 1254"/>
                    <a:gd name="T22" fmla="*/ 82 w 1253"/>
                    <a:gd name="T23" fmla="*/ 75 h 1254"/>
                    <a:gd name="T24" fmla="*/ 52 w 1253"/>
                    <a:gd name="T25" fmla="*/ 69 h 1254"/>
                    <a:gd name="T26" fmla="*/ 27 w 1253"/>
                    <a:gd name="T27" fmla="*/ 63 h 1254"/>
                    <a:gd name="T28" fmla="*/ 10 w 1253"/>
                    <a:gd name="T29" fmla="*/ 54 h 1254"/>
                    <a:gd name="T30" fmla="*/ 3 w 1253"/>
                    <a:gd name="T31" fmla="*/ 47 h 1254"/>
                    <a:gd name="T32" fmla="*/ 3 w 1253"/>
                    <a:gd name="T33" fmla="*/ 38 h 1254"/>
                    <a:gd name="T34" fmla="*/ 10 w 1253"/>
                    <a:gd name="T35" fmla="*/ 30 h 1254"/>
                    <a:gd name="T36" fmla="*/ 27 w 1253"/>
                    <a:gd name="T37" fmla="*/ 22 h 1254"/>
                    <a:gd name="T38" fmla="*/ 52 w 1253"/>
                    <a:gd name="T39" fmla="*/ 15 h 1254"/>
                    <a:gd name="T40" fmla="*/ 82 w 1253"/>
                    <a:gd name="T41" fmla="*/ 10 h 1254"/>
                    <a:gd name="T42" fmla="*/ 118 w 1253"/>
                    <a:gd name="T43" fmla="*/ 5 h 1254"/>
                    <a:gd name="T44" fmla="*/ 158 w 1253"/>
                    <a:gd name="T45" fmla="*/ 2 h 1254"/>
                    <a:gd name="T46" fmla="*/ 202 w 1253"/>
                    <a:gd name="T47" fmla="*/ 1 h 1254"/>
                    <a:gd name="T48" fmla="*/ 249 w 1253"/>
                    <a:gd name="T49" fmla="*/ 1 h 1254"/>
                    <a:gd name="T50" fmla="*/ 294 w 1253"/>
                    <a:gd name="T51" fmla="*/ 2 h 1254"/>
                    <a:gd name="T52" fmla="*/ 333 w 1253"/>
                    <a:gd name="T53" fmla="*/ 5 h 1254"/>
                    <a:gd name="T54" fmla="*/ 369 w 1253"/>
                    <a:gd name="T55" fmla="*/ 10 h 1254"/>
                    <a:gd name="T56" fmla="*/ 400 w 1253"/>
                    <a:gd name="T57" fmla="*/ 15 h 1254"/>
                    <a:gd name="T58" fmla="*/ 424 w 1253"/>
                    <a:gd name="T59" fmla="*/ 22 h 1254"/>
                    <a:gd name="T60" fmla="*/ 442 w 1253"/>
                    <a:gd name="T61" fmla="*/ 30 h 1254"/>
                    <a:gd name="T62" fmla="*/ 449 w 1253"/>
                    <a:gd name="T63" fmla="*/ 38 h 125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53"/>
                    <a:gd name="T97" fmla="*/ 0 h 1254"/>
                    <a:gd name="T98" fmla="*/ 1253 w 1253"/>
                    <a:gd name="T99" fmla="*/ 1254 h 125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53" h="1254">
                      <a:moveTo>
                        <a:pt x="1253" y="626"/>
                      </a:moveTo>
                      <a:lnTo>
                        <a:pt x="1249" y="690"/>
                      </a:lnTo>
                      <a:lnTo>
                        <a:pt x="1240" y="753"/>
                      </a:lnTo>
                      <a:lnTo>
                        <a:pt x="1225" y="812"/>
                      </a:lnTo>
                      <a:lnTo>
                        <a:pt x="1203" y="870"/>
                      </a:lnTo>
                      <a:lnTo>
                        <a:pt x="1177" y="925"/>
                      </a:lnTo>
                      <a:lnTo>
                        <a:pt x="1146" y="977"/>
                      </a:lnTo>
                      <a:lnTo>
                        <a:pt x="1110" y="1026"/>
                      </a:lnTo>
                      <a:lnTo>
                        <a:pt x="1070" y="1069"/>
                      </a:lnTo>
                      <a:lnTo>
                        <a:pt x="1025" y="1111"/>
                      </a:lnTo>
                      <a:lnTo>
                        <a:pt x="976" y="1147"/>
                      </a:lnTo>
                      <a:lnTo>
                        <a:pt x="926" y="1178"/>
                      </a:lnTo>
                      <a:lnTo>
                        <a:pt x="870" y="1204"/>
                      </a:lnTo>
                      <a:lnTo>
                        <a:pt x="813" y="1225"/>
                      </a:lnTo>
                      <a:lnTo>
                        <a:pt x="753" y="1241"/>
                      </a:lnTo>
                      <a:lnTo>
                        <a:pt x="691" y="1250"/>
                      </a:lnTo>
                      <a:lnTo>
                        <a:pt x="626" y="1254"/>
                      </a:lnTo>
                      <a:lnTo>
                        <a:pt x="562" y="1250"/>
                      </a:lnTo>
                      <a:lnTo>
                        <a:pt x="500" y="1241"/>
                      </a:lnTo>
                      <a:lnTo>
                        <a:pt x="440" y="1225"/>
                      </a:lnTo>
                      <a:lnTo>
                        <a:pt x="382" y="1204"/>
                      </a:lnTo>
                      <a:lnTo>
                        <a:pt x="328" y="1178"/>
                      </a:lnTo>
                      <a:lnTo>
                        <a:pt x="276" y="1147"/>
                      </a:lnTo>
                      <a:lnTo>
                        <a:pt x="228" y="1111"/>
                      </a:lnTo>
                      <a:lnTo>
                        <a:pt x="184" y="1069"/>
                      </a:lnTo>
                      <a:lnTo>
                        <a:pt x="143" y="1026"/>
                      </a:lnTo>
                      <a:lnTo>
                        <a:pt x="107" y="977"/>
                      </a:lnTo>
                      <a:lnTo>
                        <a:pt x="76" y="925"/>
                      </a:lnTo>
                      <a:lnTo>
                        <a:pt x="50" y="870"/>
                      </a:lnTo>
                      <a:lnTo>
                        <a:pt x="28" y="812"/>
                      </a:lnTo>
                      <a:lnTo>
                        <a:pt x="13" y="753"/>
                      </a:lnTo>
                      <a:lnTo>
                        <a:pt x="4" y="690"/>
                      </a:lnTo>
                      <a:lnTo>
                        <a:pt x="0" y="626"/>
                      </a:lnTo>
                      <a:lnTo>
                        <a:pt x="4" y="562"/>
                      </a:lnTo>
                      <a:lnTo>
                        <a:pt x="13" y="500"/>
                      </a:lnTo>
                      <a:lnTo>
                        <a:pt x="28" y="440"/>
                      </a:lnTo>
                      <a:lnTo>
                        <a:pt x="50" y="383"/>
                      </a:lnTo>
                      <a:lnTo>
                        <a:pt x="76" y="329"/>
                      </a:lnTo>
                      <a:lnTo>
                        <a:pt x="107" y="277"/>
                      </a:lnTo>
                      <a:lnTo>
                        <a:pt x="143" y="228"/>
                      </a:lnTo>
                      <a:lnTo>
                        <a:pt x="184" y="183"/>
                      </a:lnTo>
                      <a:lnTo>
                        <a:pt x="228" y="143"/>
                      </a:lnTo>
                      <a:lnTo>
                        <a:pt x="276" y="107"/>
                      </a:lnTo>
                      <a:lnTo>
                        <a:pt x="328" y="76"/>
                      </a:lnTo>
                      <a:lnTo>
                        <a:pt x="382" y="50"/>
                      </a:lnTo>
                      <a:lnTo>
                        <a:pt x="440" y="28"/>
                      </a:lnTo>
                      <a:lnTo>
                        <a:pt x="500" y="13"/>
                      </a:lnTo>
                      <a:lnTo>
                        <a:pt x="562" y="4"/>
                      </a:lnTo>
                      <a:lnTo>
                        <a:pt x="626" y="0"/>
                      </a:lnTo>
                      <a:lnTo>
                        <a:pt x="691" y="4"/>
                      </a:lnTo>
                      <a:lnTo>
                        <a:pt x="753" y="13"/>
                      </a:lnTo>
                      <a:lnTo>
                        <a:pt x="813" y="28"/>
                      </a:lnTo>
                      <a:lnTo>
                        <a:pt x="870" y="50"/>
                      </a:lnTo>
                      <a:lnTo>
                        <a:pt x="926" y="76"/>
                      </a:lnTo>
                      <a:lnTo>
                        <a:pt x="976" y="107"/>
                      </a:lnTo>
                      <a:lnTo>
                        <a:pt x="1025" y="143"/>
                      </a:lnTo>
                      <a:lnTo>
                        <a:pt x="1070" y="183"/>
                      </a:lnTo>
                      <a:lnTo>
                        <a:pt x="1110" y="228"/>
                      </a:lnTo>
                      <a:lnTo>
                        <a:pt x="1146" y="277"/>
                      </a:lnTo>
                      <a:lnTo>
                        <a:pt x="1177" y="329"/>
                      </a:lnTo>
                      <a:lnTo>
                        <a:pt x="1203" y="383"/>
                      </a:lnTo>
                      <a:lnTo>
                        <a:pt x="1225" y="440"/>
                      </a:lnTo>
                      <a:lnTo>
                        <a:pt x="1240" y="500"/>
                      </a:lnTo>
                      <a:lnTo>
                        <a:pt x="1249" y="562"/>
                      </a:lnTo>
                      <a:lnTo>
                        <a:pt x="1253" y="626"/>
                      </a:lnTo>
                      <a:close/>
                    </a:path>
                  </a:pathLst>
                </a:custGeom>
                <a:solidFill>
                  <a:srgbClr val="6649FF"/>
                </a:solidFill>
                <a:ln w="9525">
                  <a:noFill/>
                  <a:round/>
                  <a:headEnd/>
                  <a:tailEnd/>
                </a:ln>
              </p:spPr>
              <p:txBody>
                <a:bodyPr/>
                <a:lstStyle/>
                <a:p>
                  <a:endParaRPr lang="en-US"/>
                </a:p>
              </p:txBody>
            </p:sp>
            <p:sp>
              <p:nvSpPr>
                <p:cNvPr id="8207" name="Freeform 20"/>
                <p:cNvSpPr>
                  <a:spLocks/>
                </p:cNvSpPr>
                <p:nvPr/>
              </p:nvSpPr>
              <p:spPr bwMode="auto">
                <a:xfrm rot="-566356">
                  <a:off x="1214" y="1683"/>
                  <a:ext cx="1027" cy="807"/>
                </a:xfrm>
                <a:custGeom>
                  <a:avLst/>
                  <a:gdLst>
                    <a:gd name="T0" fmla="*/ 228 w 1186"/>
                    <a:gd name="T1" fmla="*/ 14 h 1186"/>
                    <a:gd name="T2" fmla="*/ 260 w 1186"/>
                    <a:gd name="T3" fmla="*/ 1 h 1186"/>
                    <a:gd name="T4" fmla="*/ 262 w 1186"/>
                    <a:gd name="T5" fmla="*/ 15 h 1186"/>
                    <a:gd name="T6" fmla="*/ 310 w 1186"/>
                    <a:gd name="T7" fmla="*/ 3 h 1186"/>
                    <a:gd name="T8" fmla="*/ 294 w 1186"/>
                    <a:gd name="T9" fmla="*/ 18 h 1186"/>
                    <a:gd name="T10" fmla="*/ 355 w 1186"/>
                    <a:gd name="T11" fmla="*/ 10 h 1186"/>
                    <a:gd name="T12" fmla="*/ 321 w 1186"/>
                    <a:gd name="T13" fmla="*/ 22 h 1186"/>
                    <a:gd name="T14" fmla="*/ 391 w 1186"/>
                    <a:gd name="T15" fmla="*/ 16 h 1186"/>
                    <a:gd name="T16" fmla="*/ 342 w 1186"/>
                    <a:gd name="T17" fmla="*/ 27 h 1186"/>
                    <a:gd name="T18" fmla="*/ 417 w 1186"/>
                    <a:gd name="T19" fmla="*/ 25 h 1186"/>
                    <a:gd name="T20" fmla="*/ 355 w 1186"/>
                    <a:gd name="T21" fmla="*/ 33 h 1186"/>
                    <a:gd name="T22" fmla="*/ 430 w 1186"/>
                    <a:gd name="T23" fmla="*/ 34 h 1186"/>
                    <a:gd name="T24" fmla="*/ 361 w 1186"/>
                    <a:gd name="T25" fmla="*/ 39 h 1186"/>
                    <a:gd name="T26" fmla="*/ 432 w 1186"/>
                    <a:gd name="T27" fmla="*/ 44 h 1186"/>
                    <a:gd name="T28" fmla="*/ 357 w 1186"/>
                    <a:gd name="T29" fmla="*/ 46 h 1186"/>
                    <a:gd name="T30" fmla="*/ 419 w 1186"/>
                    <a:gd name="T31" fmla="*/ 54 h 1186"/>
                    <a:gd name="T32" fmla="*/ 345 w 1186"/>
                    <a:gd name="T33" fmla="*/ 52 h 1186"/>
                    <a:gd name="T34" fmla="*/ 396 w 1186"/>
                    <a:gd name="T35" fmla="*/ 63 h 1186"/>
                    <a:gd name="T36" fmla="*/ 326 w 1186"/>
                    <a:gd name="T37" fmla="*/ 57 h 1186"/>
                    <a:gd name="T38" fmla="*/ 361 w 1186"/>
                    <a:gd name="T39" fmla="*/ 69 h 1186"/>
                    <a:gd name="T40" fmla="*/ 300 w 1186"/>
                    <a:gd name="T41" fmla="*/ 62 h 1186"/>
                    <a:gd name="T42" fmla="*/ 317 w 1186"/>
                    <a:gd name="T43" fmla="*/ 76 h 1186"/>
                    <a:gd name="T44" fmla="*/ 268 w 1186"/>
                    <a:gd name="T45" fmla="*/ 65 h 1186"/>
                    <a:gd name="T46" fmla="*/ 268 w 1186"/>
                    <a:gd name="T47" fmla="*/ 79 h 1186"/>
                    <a:gd name="T48" fmla="*/ 234 w 1186"/>
                    <a:gd name="T49" fmla="*/ 67 h 1186"/>
                    <a:gd name="T50" fmla="*/ 216 w 1186"/>
                    <a:gd name="T51" fmla="*/ 80 h 1186"/>
                    <a:gd name="T52" fmla="*/ 198 w 1186"/>
                    <a:gd name="T53" fmla="*/ 67 h 1186"/>
                    <a:gd name="T54" fmla="*/ 165 w 1186"/>
                    <a:gd name="T55" fmla="*/ 79 h 1186"/>
                    <a:gd name="T56" fmla="*/ 165 w 1186"/>
                    <a:gd name="T57" fmla="*/ 65 h 1186"/>
                    <a:gd name="T58" fmla="*/ 114 w 1186"/>
                    <a:gd name="T59" fmla="*/ 76 h 1186"/>
                    <a:gd name="T60" fmla="*/ 133 w 1186"/>
                    <a:gd name="T61" fmla="*/ 62 h 1186"/>
                    <a:gd name="T62" fmla="*/ 71 w 1186"/>
                    <a:gd name="T63" fmla="*/ 69 h 1186"/>
                    <a:gd name="T64" fmla="*/ 107 w 1186"/>
                    <a:gd name="T65" fmla="*/ 57 h 1186"/>
                    <a:gd name="T66" fmla="*/ 36 w 1186"/>
                    <a:gd name="T67" fmla="*/ 63 h 1186"/>
                    <a:gd name="T68" fmla="*/ 87 w 1186"/>
                    <a:gd name="T69" fmla="*/ 52 h 1186"/>
                    <a:gd name="T70" fmla="*/ 12 w 1186"/>
                    <a:gd name="T71" fmla="*/ 54 h 1186"/>
                    <a:gd name="T72" fmla="*/ 75 w 1186"/>
                    <a:gd name="T73" fmla="*/ 46 h 1186"/>
                    <a:gd name="T74" fmla="*/ 2 w 1186"/>
                    <a:gd name="T75" fmla="*/ 44 h 1186"/>
                    <a:gd name="T76" fmla="*/ 72 w 1186"/>
                    <a:gd name="T77" fmla="*/ 39 h 1186"/>
                    <a:gd name="T78" fmla="*/ 3 w 1186"/>
                    <a:gd name="T79" fmla="*/ 34 h 1186"/>
                    <a:gd name="T80" fmla="*/ 77 w 1186"/>
                    <a:gd name="T81" fmla="*/ 33 h 1186"/>
                    <a:gd name="T82" fmla="*/ 16 w 1186"/>
                    <a:gd name="T83" fmla="*/ 25 h 1186"/>
                    <a:gd name="T84" fmla="*/ 90 w 1186"/>
                    <a:gd name="T85" fmla="*/ 27 h 1186"/>
                    <a:gd name="T86" fmla="*/ 42 w 1186"/>
                    <a:gd name="T87" fmla="*/ 16 h 1186"/>
                    <a:gd name="T88" fmla="*/ 111 w 1186"/>
                    <a:gd name="T89" fmla="*/ 22 h 1186"/>
                    <a:gd name="T90" fmla="*/ 78 w 1186"/>
                    <a:gd name="T91" fmla="*/ 10 h 1186"/>
                    <a:gd name="T92" fmla="*/ 139 w 1186"/>
                    <a:gd name="T93" fmla="*/ 18 h 1186"/>
                    <a:gd name="T94" fmla="*/ 123 w 1186"/>
                    <a:gd name="T95" fmla="*/ 3 h 1186"/>
                    <a:gd name="T96" fmla="*/ 171 w 1186"/>
                    <a:gd name="T97" fmla="*/ 15 h 1186"/>
                    <a:gd name="T98" fmla="*/ 172 w 1186"/>
                    <a:gd name="T99" fmla="*/ 1 h 1186"/>
                    <a:gd name="T100" fmla="*/ 204 w 1186"/>
                    <a:gd name="T101" fmla="*/ 14 h 118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86"/>
                    <a:gd name="T154" fmla="*/ 0 h 1186"/>
                    <a:gd name="T155" fmla="*/ 1186 w 1186"/>
                    <a:gd name="T156" fmla="*/ 1186 h 118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86" h="1186">
                      <a:moveTo>
                        <a:pt x="592" y="197"/>
                      </a:moveTo>
                      <a:lnTo>
                        <a:pt x="616" y="0"/>
                      </a:lnTo>
                      <a:lnTo>
                        <a:pt x="624" y="198"/>
                      </a:lnTo>
                      <a:lnTo>
                        <a:pt x="664" y="3"/>
                      </a:lnTo>
                      <a:lnTo>
                        <a:pt x="656" y="202"/>
                      </a:lnTo>
                      <a:lnTo>
                        <a:pt x="712" y="11"/>
                      </a:lnTo>
                      <a:lnTo>
                        <a:pt x="688" y="208"/>
                      </a:lnTo>
                      <a:lnTo>
                        <a:pt x="760" y="23"/>
                      </a:lnTo>
                      <a:lnTo>
                        <a:pt x="719" y="217"/>
                      </a:lnTo>
                      <a:lnTo>
                        <a:pt x="806" y="39"/>
                      </a:lnTo>
                      <a:lnTo>
                        <a:pt x="749" y="229"/>
                      </a:lnTo>
                      <a:lnTo>
                        <a:pt x="849" y="57"/>
                      </a:lnTo>
                      <a:lnTo>
                        <a:pt x="778" y="244"/>
                      </a:lnTo>
                      <a:lnTo>
                        <a:pt x="892" y="80"/>
                      </a:lnTo>
                      <a:lnTo>
                        <a:pt x="806" y="260"/>
                      </a:lnTo>
                      <a:lnTo>
                        <a:pt x="933" y="107"/>
                      </a:lnTo>
                      <a:lnTo>
                        <a:pt x="832" y="279"/>
                      </a:lnTo>
                      <a:lnTo>
                        <a:pt x="971" y="136"/>
                      </a:lnTo>
                      <a:lnTo>
                        <a:pt x="858" y="299"/>
                      </a:lnTo>
                      <a:lnTo>
                        <a:pt x="1007" y="169"/>
                      </a:lnTo>
                      <a:lnTo>
                        <a:pt x="881" y="321"/>
                      </a:lnTo>
                      <a:lnTo>
                        <a:pt x="1041" y="204"/>
                      </a:lnTo>
                      <a:lnTo>
                        <a:pt x="901" y="346"/>
                      </a:lnTo>
                      <a:lnTo>
                        <a:pt x="1070" y="242"/>
                      </a:lnTo>
                      <a:lnTo>
                        <a:pt x="921" y="372"/>
                      </a:lnTo>
                      <a:lnTo>
                        <a:pt x="1098" y="282"/>
                      </a:lnTo>
                      <a:lnTo>
                        <a:pt x="938" y="399"/>
                      </a:lnTo>
                      <a:lnTo>
                        <a:pt x="1121" y="325"/>
                      </a:lnTo>
                      <a:lnTo>
                        <a:pt x="952" y="428"/>
                      </a:lnTo>
                      <a:lnTo>
                        <a:pt x="1142" y="368"/>
                      </a:lnTo>
                      <a:lnTo>
                        <a:pt x="965" y="458"/>
                      </a:lnTo>
                      <a:lnTo>
                        <a:pt x="1158" y="414"/>
                      </a:lnTo>
                      <a:lnTo>
                        <a:pt x="974" y="489"/>
                      </a:lnTo>
                      <a:lnTo>
                        <a:pt x="1171" y="461"/>
                      </a:lnTo>
                      <a:lnTo>
                        <a:pt x="981" y="520"/>
                      </a:lnTo>
                      <a:lnTo>
                        <a:pt x="1180" y="509"/>
                      </a:lnTo>
                      <a:lnTo>
                        <a:pt x="985" y="553"/>
                      </a:lnTo>
                      <a:lnTo>
                        <a:pt x="1184" y="556"/>
                      </a:lnTo>
                      <a:lnTo>
                        <a:pt x="988" y="584"/>
                      </a:lnTo>
                      <a:lnTo>
                        <a:pt x="1186" y="605"/>
                      </a:lnTo>
                      <a:lnTo>
                        <a:pt x="988" y="616"/>
                      </a:lnTo>
                      <a:lnTo>
                        <a:pt x="1182" y="653"/>
                      </a:lnTo>
                      <a:lnTo>
                        <a:pt x="984" y="648"/>
                      </a:lnTo>
                      <a:lnTo>
                        <a:pt x="1176" y="700"/>
                      </a:lnTo>
                      <a:lnTo>
                        <a:pt x="978" y="681"/>
                      </a:lnTo>
                      <a:lnTo>
                        <a:pt x="1165" y="747"/>
                      </a:lnTo>
                      <a:lnTo>
                        <a:pt x="969" y="712"/>
                      </a:lnTo>
                      <a:lnTo>
                        <a:pt x="1150" y="793"/>
                      </a:lnTo>
                      <a:lnTo>
                        <a:pt x="959" y="742"/>
                      </a:lnTo>
                      <a:lnTo>
                        <a:pt x="1133" y="838"/>
                      </a:lnTo>
                      <a:lnTo>
                        <a:pt x="945" y="772"/>
                      </a:lnTo>
                      <a:lnTo>
                        <a:pt x="1111" y="882"/>
                      </a:lnTo>
                      <a:lnTo>
                        <a:pt x="929" y="799"/>
                      </a:lnTo>
                      <a:lnTo>
                        <a:pt x="1085" y="924"/>
                      </a:lnTo>
                      <a:lnTo>
                        <a:pt x="912" y="826"/>
                      </a:lnTo>
                      <a:lnTo>
                        <a:pt x="1057" y="963"/>
                      </a:lnTo>
                      <a:lnTo>
                        <a:pt x="891" y="851"/>
                      </a:lnTo>
                      <a:lnTo>
                        <a:pt x="1024" y="998"/>
                      </a:lnTo>
                      <a:lnTo>
                        <a:pt x="869" y="875"/>
                      </a:lnTo>
                      <a:lnTo>
                        <a:pt x="990" y="1033"/>
                      </a:lnTo>
                      <a:lnTo>
                        <a:pt x="845" y="896"/>
                      </a:lnTo>
                      <a:lnTo>
                        <a:pt x="953" y="1064"/>
                      </a:lnTo>
                      <a:lnTo>
                        <a:pt x="820" y="916"/>
                      </a:lnTo>
                      <a:lnTo>
                        <a:pt x="913" y="1092"/>
                      </a:lnTo>
                      <a:lnTo>
                        <a:pt x="792" y="934"/>
                      </a:lnTo>
                      <a:lnTo>
                        <a:pt x="871" y="1116"/>
                      </a:lnTo>
                      <a:lnTo>
                        <a:pt x="764" y="949"/>
                      </a:lnTo>
                      <a:lnTo>
                        <a:pt x="828" y="1137"/>
                      </a:lnTo>
                      <a:lnTo>
                        <a:pt x="734" y="962"/>
                      </a:lnTo>
                      <a:lnTo>
                        <a:pt x="783" y="1155"/>
                      </a:lnTo>
                      <a:lnTo>
                        <a:pt x="703" y="972"/>
                      </a:lnTo>
                      <a:lnTo>
                        <a:pt x="735" y="1168"/>
                      </a:lnTo>
                      <a:lnTo>
                        <a:pt x="672" y="980"/>
                      </a:lnTo>
                      <a:lnTo>
                        <a:pt x="688" y="1178"/>
                      </a:lnTo>
                      <a:lnTo>
                        <a:pt x="640" y="985"/>
                      </a:lnTo>
                      <a:lnTo>
                        <a:pt x="640" y="1184"/>
                      </a:lnTo>
                      <a:lnTo>
                        <a:pt x="608" y="988"/>
                      </a:lnTo>
                      <a:lnTo>
                        <a:pt x="592" y="1186"/>
                      </a:lnTo>
                      <a:lnTo>
                        <a:pt x="575" y="988"/>
                      </a:lnTo>
                      <a:lnTo>
                        <a:pt x="544" y="1184"/>
                      </a:lnTo>
                      <a:lnTo>
                        <a:pt x="544" y="985"/>
                      </a:lnTo>
                      <a:lnTo>
                        <a:pt x="497" y="1178"/>
                      </a:lnTo>
                      <a:lnTo>
                        <a:pt x="513" y="980"/>
                      </a:lnTo>
                      <a:lnTo>
                        <a:pt x="449" y="1168"/>
                      </a:lnTo>
                      <a:lnTo>
                        <a:pt x="482" y="972"/>
                      </a:lnTo>
                      <a:lnTo>
                        <a:pt x="403" y="1155"/>
                      </a:lnTo>
                      <a:lnTo>
                        <a:pt x="451" y="962"/>
                      </a:lnTo>
                      <a:lnTo>
                        <a:pt x="358" y="1137"/>
                      </a:lnTo>
                      <a:lnTo>
                        <a:pt x="421" y="949"/>
                      </a:lnTo>
                      <a:lnTo>
                        <a:pt x="314" y="1116"/>
                      </a:lnTo>
                      <a:lnTo>
                        <a:pt x="392" y="934"/>
                      </a:lnTo>
                      <a:lnTo>
                        <a:pt x="273" y="1092"/>
                      </a:lnTo>
                      <a:lnTo>
                        <a:pt x="366" y="916"/>
                      </a:lnTo>
                      <a:lnTo>
                        <a:pt x="232" y="1064"/>
                      </a:lnTo>
                      <a:lnTo>
                        <a:pt x="341" y="896"/>
                      </a:lnTo>
                      <a:lnTo>
                        <a:pt x="196" y="1033"/>
                      </a:lnTo>
                      <a:lnTo>
                        <a:pt x="316" y="875"/>
                      </a:lnTo>
                      <a:lnTo>
                        <a:pt x="161" y="998"/>
                      </a:lnTo>
                      <a:lnTo>
                        <a:pt x="295" y="851"/>
                      </a:lnTo>
                      <a:lnTo>
                        <a:pt x="129" y="963"/>
                      </a:lnTo>
                      <a:lnTo>
                        <a:pt x="274" y="826"/>
                      </a:lnTo>
                      <a:lnTo>
                        <a:pt x="100" y="924"/>
                      </a:lnTo>
                      <a:lnTo>
                        <a:pt x="255" y="799"/>
                      </a:lnTo>
                      <a:lnTo>
                        <a:pt x="75" y="882"/>
                      </a:lnTo>
                      <a:lnTo>
                        <a:pt x="240" y="772"/>
                      </a:lnTo>
                      <a:lnTo>
                        <a:pt x="53" y="838"/>
                      </a:lnTo>
                      <a:lnTo>
                        <a:pt x="227" y="742"/>
                      </a:lnTo>
                      <a:lnTo>
                        <a:pt x="34" y="793"/>
                      </a:lnTo>
                      <a:lnTo>
                        <a:pt x="216" y="712"/>
                      </a:lnTo>
                      <a:lnTo>
                        <a:pt x="21" y="747"/>
                      </a:lnTo>
                      <a:lnTo>
                        <a:pt x="207" y="681"/>
                      </a:lnTo>
                      <a:lnTo>
                        <a:pt x="9" y="700"/>
                      </a:lnTo>
                      <a:lnTo>
                        <a:pt x="201" y="648"/>
                      </a:lnTo>
                      <a:lnTo>
                        <a:pt x="2" y="653"/>
                      </a:lnTo>
                      <a:lnTo>
                        <a:pt x="198" y="616"/>
                      </a:lnTo>
                      <a:lnTo>
                        <a:pt x="0" y="605"/>
                      </a:lnTo>
                      <a:lnTo>
                        <a:pt x="198" y="584"/>
                      </a:lnTo>
                      <a:lnTo>
                        <a:pt x="1" y="556"/>
                      </a:lnTo>
                      <a:lnTo>
                        <a:pt x="199" y="553"/>
                      </a:lnTo>
                      <a:lnTo>
                        <a:pt x="6" y="509"/>
                      </a:lnTo>
                      <a:lnTo>
                        <a:pt x="204" y="520"/>
                      </a:lnTo>
                      <a:lnTo>
                        <a:pt x="15" y="461"/>
                      </a:lnTo>
                      <a:lnTo>
                        <a:pt x="212" y="489"/>
                      </a:lnTo>
                      <a:lnTo>
                        <a:pt x="27" y="414"/>
                      </a:lnTo>
                      <a:lnTo>
                        <a:pt x="221" y="458"/>
                      </a:lnTo>
                      <a:lnTo>
                        <a:pt x="44" y="368"/>
                      </a:lnTo>
                      <a:lnTo>
                        <a:pt x="234" y="428"/>
                      </a:lnTo>
                      <a:lnTo>
                        <a:pt x="63" y="325"/>
                      </a:lnTo>
                      <a:lnTo>
                        <a:pt x="247" y="399"/>
                      </a:lnTo>
                      <a:lnTo>
                        <a:pt x="87" y="282"/>
                      </a:lnTo>
                      <a:lnTo>
                        <a:pt x="265" y="372"/>
                      </a:lnTo>
                      <a:lnTo>
                        <a:pt x="114" y="242"/>
                      </a:lnTo>
                      <a:lnTo>
                        <a:pt x="284" y="346"/>
                      </a:lnTo>
                      <a:lnTo>
                        <a:pt x="145" y="204"/>
                      </a:lnTo>
                      <a:lnTo>
                        <a:pt x="305" y="321"/>
                      </a:lnTo>
                      <a:lnTo>
                        <a:pt x="177" y="169"/>
                      </a:lnTo>
                      <a:lnTo>
                        <a:pt x="328" y="299"/>
                      </a:lnTo>
                      <a:lnTo>
                        <a:pt x="214" y="136"/>
                      </a:lnTo>
                      <a:lnTo>
                        <a:pt x="353" y="279"/>
                      </a:lnTo>
                      <a:lnTo>
                        <a:pt x="252" y="107"/>
                      </a:lnTo>
                      <a:lnTo>
                        <a:pt x="380" y="260"/>
                      </a:lnTo>
                      <a:lnTo>
                        <a:pt x="293" y="80"/>
                      </a:lnTo>
                      <a:lnTo>
                        <a:pt x="407" y="244"/>
                      </a:lnTo>
                      <a:lnTo>
                        <a:pt x="336" y="57"/>
                      </a:lnTo>
                      <a:lnTo>
                        <a:pt x="436" y="229"/>
                      </a:lnTo>
                      <a:lnTo>
                        <a:pt x="380" y="39"/>
                      </a:lnTo>
                      <a:lnTo>
                        <a:pt x="466" y="217"/>
                      </a:lnTo>
                      <a:lnTo>
                        <a:pt x="426" y="23"/>
                      </a:lnTo>
                      <a:lnTo>
                        <a:pt x="497" y="208"/>
                      </a:lnTo>
                      <a:lnTo>
                        <a:pt x="473" y="11"/>
                      </a:lnTo>
                      <a:lnTo>
                        <a:pt x="529" y="202"/>
                      </a:lnTo>
                      <a:lnTo>
                        <a:pt x="520" y="3"/>
                      </a:lnTo>
                      <a:lnTo>
                        <a:pt x="560" y="198"/>
                      </a:lnTo>
                      <a:lnTo>
                        <a:pt x="569" y="0"/>
                      </a:lnTo>
                      <a:lnTo>
                        <a:pt x="592" y="197"/>
                      </a:lnTo>
                      <a:close/>
                    </a:path>
                  </a:pathLst>
                </a:custGeom>
                <a:solidFill>
                  <a:srgbClr val="8E77FF"/>
                </a:solidFill>
                <a:ln w="9525">
                  <a:noFill/>
                  <a:round/>
                  <a:headEnd/>
                  <a:tailEnd/>
                </a:ln>
              </p:spPr>
              <p:txBody>
                <a:bodyPr/>
                <a:lstStyle/>
                <a:p>
                  <a:endParaRPr lang="en-US"/>
                </a:p>
              </p:txBody>
            </p:sp>
            <p:sp>
              <p:nvSpPr>
                <p:cNvPr id="8208" name="Freeform 21"/>
                <p:cNvSpPr>
                  <a:spLocks/>
                </p:cNvSpPr>
                <p:nvPr/>
              </p:nvSpPr>
              <p:spPr bwMode="auto">
                <a:xfrm rot="-566356">
                  <a:off x="1809" y="2192"/>
                  <a:ext cx="21" cy="13"/>
                </a:xfrm>
                <a:custGeom>
                  <a:avLst/>
                  <a:gdLst>
                    <a:gd name="T0" fmla="*/ 10 w 24"/>
                    <a:gd name="T1" fmla="*/ 0 h 17"/>
                    <a:gd name="T2" fmla="*/ 0 w 24"/>
                    <a:gd name="T3" fmla="*/ 3 h 17"/>
                    <a:gd name="T4" fmla="*/ 10 w 24"/>
                    <a:gd name="T5" fmla="*/ 0 h 17"/>
                    <a:gd name="T6" fmla="*/ 0 60000 65536"/>
                    <a:gd name="T7" fmla="*/ 0 60000 65536"/>
                    <a:gd name="T8" fmla="*/ 0 60000 65536"/>
                    <a:gd name="T9" fmla="*/ 0 w 24"/>
                    <a:gd name="T10" fmla="*/ 0 h 17"/>
                    <a:gd name="T11" fmla="*/ 24 w 24"/>
                    <a:gd name="T12" fmla="*/ 17 h 17"/>
                  </a:gdLst>
                  <a:ahLst/>
                  <a:cxnLst>
                    <a:cxn ang="T6">
                      <a:pos x="T0" y="T1"/>
                    </a:cxn>
                    <a:cxn ang="T7">
                      <a:pos x="T2" y="T3"/>
                    </a:cxn>
                    <a:cxn ang="T8">
                      <a:pos x="T4" y="T5"/>
                    </a:cxn>
                  </a:cxnLst>
                  <a:rect l="T9" t="T10" r="T11" b="T12"/>
                  <a:pathLst>
                    <a:path w="24" h="17">
                      <a:moveTo>
                        <a:pt x="24" y="0"/>
                      </a:moveTo>
                      <a:lnTo>
                        <a:pt x="0" y="17"/>
                      </a:lnTo>
                      <a:lnTo>
                        <a:pt x="24" y="0"/>
                      </a:lnTo>
                      <a:close/>
                    </a:path>
                  </a:pathLst>
                </a:custGeom>
                <a:solidFill>
                  <a:srgbClr val="FFFFFF"/>
                </a:solidFill>
                <a:ln w="9525">
                  <a:noFill/>
                  <a:round/>
                  <a:headEnd/>
                  <a:tailEnd/>
                </a:ln>
              </p:spPr>
              <p:txBody>
                <a:bodyPr/>
                <a:lstStyle/>
                <a:p>
                  <a:endParaRPr lang="en-US"/>
                </a:p>
              </p:txBody>
            </p:sp>
            <p:sp>
              <p:nvSpPr>
                <p:cNvPr id="8209" name="Freeform 22"/>
                <p:cNvSpPr>
                  <a:spLocks/>
                </p:cNvSpPr>
                <p:nvPr/>
              </p:nvSpPr>
              <p:spPr bwMode="auto">
                <a:xfrm rot="-566356">
                  <a:off x="1909" y="2042"/>
                  <a:ext cx="88" cy="72"/>
                </a:xfrm>
                <a:custGeom>
                  <a:avLst/>
                  <a:gdLst>
                    <a:gd name="T0" fmla="*/ 41 w 100"/>
                    <a:gd name="T1" fmla="*/ 5 h 106"/>
                    <a:gd name="T2" fmla="*/ 23 w 100"/>
                    <a:gd name="T3" fmla="*/ 7 h 106"/>
                    <a:gd name="T4" fmla="*/ 0 w 100"/>
                    <a:gd name="T5" fmla="*/ 2 h 106"/>
                    <a:gd name="T6" fmla="*/ 18 w 100"/>
                    <a:gd name="T7" fmla="*/ 0 h 106"/>
                    <a:gd name="T8" fmla="*/ 41 w 100"/>
                    <a:gd name="T9" fmla="*/ 5 h 106"/>
                    <a:gd name="T10" fmla="*/ 0 60000 65536"/>
                    <a:gd name="T11" fmla="*/ 0 60000 65536"/>
                    <a:gd name="T12" fmla="*/ 0 60000 65536"/>
                    <a:gd name="T13" fmla="*/ 0 60000 65536"/>
                    <a:gd name="T14" fmla="*/ 0 60000 65536"/>
                    <a:gd name="T15" fmla="*/ 0 w 100"/>
                    <a:gd name="T16" fmla="*/ 0 h 106"/>
                    <a:gd name="T17" fmla="*/ 100 w 100"/>
                    <a:gd name="T18" fmla="*/ 106 h 106"/>
                  </a:gdLst>
                  <a:ahLst/>
                  <a:cxnLst>
                    <a:cxn ang="T10">
                      <a:pos x="T0" y="T1"/>
                    </a:cxn>
                    <a:cxn ang="T11">
                      <a:pos x="T2" y="T3"/>
                    </a:cxn>
                    <a:cxn ang="T12">
                      <a:pos x="T4" y="T5"/>
                    </a:cxn>
                    <a:cxn ang="T13">
                      <a:pos x="T6" y="T7"/>
                    </a:cxn>
                    <a:cxn ang="T14">
                      <a:pos x="T8" y="T9"/>
                    </a:cxn>
                  </a:cxnLst>
                  <a:rect l="T15" t="T16" r="T17" b="T18"/>
                  <a:pathLst>
                    <a:path w="100" h="106">
                      <a:moveTo>
                        <a:pt x="100" y="70"/>
                      </a:moveTo>
                      <a:lnTo>
                        <a:pt x="54" y="106"/>
                      </a:lnTo>
                      <a:lnTo>
                        <a:pt x="0" y="35"/>
                      </a:lnTo>
                      <a:lnTo>
                        <a:pt x="46" y="0"/>
                      </a:lnTo>
                      <a:lnTo>
                        <a:pt x="100" y="70"/>
                      </a:lnTo>
                      <a:close/>
                    </a:path>
                  </a:pathLst>
                </a:custGeom>
                <a:solidFill>
                  <a:srgbClr val="FFFFFF"/>
                </a:solidFill>
                <a:ln w="9525">
                  <a:noFill/>
                  <a:round/>
                  <a:headEnd/>
                  <a:tailEnd/>
                </a:ln>
              </p:spPr>
              <p:txBody>
                <a:bodyPr/>
                <a:lstStyle/>
                <a:p>
                  <a:endParaRPr lang="en-US"/>
                </a:p>
              </p:txBody>
            </p:sp>
            <p:sp>
              <p:nvSpPr>
                <p:cNvPr id="8210" name="Rectangle 23"/>
                <p:cNvSpPr>
                  <a:spLocks noChangeArrowheads="1"/>
                </p:cNvSpPr>
                <p:nvPr/>
              </p:nvSpPr>
              <p:spPr bwMode="auto">
                <a:xfrm rot="-566356">
                  <a:off x="1470" y="1816"/>
                  <a:ext cx="541" cy="545"/>
                </a:xfrm>
                <a:prstGeom prst="rect">
                  <a:avLst/>
                </a:prstGeom>
                <a:solidFill>
                  <a:srgbClr val="FFFFFF"/>
                </a:solidFill>
                <a:ln w="9525">
                  <a:noFill/>
                  <a:miter lim="800000"/>
                  <a:headEnd/>
                  <a:tailEnd/>
                </a:ln>
              </p:spPr>
              <p:txBody>
                <a:bodyPr/>
                <a:lstStyle/>
                <a:p>
                  <a:endParaRPr lang="en-US"/>
                </a:p>
              </p:txBody>
            </p:sp>
            <p:sp>
              <p:nvSpPr>
                <p:cNvPr id="8211" name="Freeform 24"/>
                <p:cNvSpPr>
                  <a:spLocks/>
                </p:cNvSpPr>
                <p:nvPr/>
              </p:nvSpPr>
              <p:spPr bwMode="auto">
                <a:xfrm rot="-566356">
                  <a:off x="1497" y="1838"/>
                  <a:ext cx="487" cy="501"/>
                </a:xfrm>
                <a:custGeom>
                  <a:avLst/>
                  <a:gdLst>
                    <a:gd name="T0" fmla="*/ 200 w 562"/>
                    <a:gd name="T1" fmla="*/ 0 h 739"/>
                    <a:gd name="T2" fmla="*/ 0 w 562"/>
                    <a:gd name="T3" fmla="*/ 0 h 739"/>
                    <a:gd name="T4" fmla="*/ 0 w 562"/>
                    <a:gd name="T5" fmla="*/ 49 h 739"/>
                    <a:gd name="T6" fmla="*/ 206 w 562"/>
                    <a:gd name="T7" fmla="*/ 49 h 739"/>
                    <a:gd name="T8" fmla="*/ 206 w 562"/>
                    <a:gd name="T9" fmla="*/ 0 h 739"/>
                    <a:gd name="T10" fmla="*/ 200 w 562"/>
                    <a:gd name="T11" fmla="*/ 0 h 739"/>
                    <a:gd name="T12" fmla="*/ 0 60000 65536"/>
                    <a:gd name="T13" fmla="*/ 0 60000 65536"/>
                    <a:gd name="T14" fmla="*/ 0 60000 65536"/>
                    <a:gd name="T15" fmla="*/ 0 60000 65536"/>
                    <a:gd name="T16" fmla="*/ 0 60000 65536"/>
                    <a:gd name="T17" fmla="*/ 0 60000 65536"/>
                    <a:gd name="T18" fmla="*/ 0 w 562"/>
                    <a:gd name="T19" fmla="*/ 0 h 739"/>
                    <a:gd name="T20" fmla="*/ 562 w 562"/>
                    <a:gd name="T21" fmla="*/ 739 h 739"/>
                  </a:gdLst>
                  <a:ahLst/>
                  <a:cxnLst>
                    <a:cxn ang="T12">
                      <a:pos x="T0" y="T1"/>
                    </a:cxn>
                    <a:cxn ang="T13">
                      <a:pos x="T2" y="T3"/>
                    </a:cxn>
                    <a:cxn ang="T14">
                      <a:pos x="T4" y="T5"/>
                    </a:cxn>
                    <a:cxn ang="T15">
                      <a:pos x="T6" y="T7"/>
                    </a:cxn>
                    <a:cxn ang="T16">
                      <a:pos x="T8" y="T9"/>
                    </a:cxn>
                    <a:cxn ang="T17">
                      <a:pos x="T10" y="T11"/>
                    </a:cxn>
                  </a:cxnLst>
                  <a:rect l="T18" t="T19" r="T20" b="T21"/>
                  <a:pathLst>
                    <a:path w="562" h="739">
                      <a:moveTo>
                        <a:pt x="546" y="0"/>
                      </a:moveTo>
                      <a:lnTo>
                        <a:pt x="0" y="0"/>
                      </a:lnTo>
                      <a:lnTo>
                        <a:pt x="0" y="739"/>
                      </a:lnTo>
                      <a:lnTo>
                        <a:pt x="562" y="739"/>
                      </a:lnTo>
                      <a:lnTo>
                        <a:pt x="562" y="0"/>
                      </a:lnTo>
                      <a:lnTo>
                        <a:pt x="546" y="0"/>
                      </a:lnTo>
                      <a:close/>
                    </a:path>
                  </a:pathLst>
                </a:custGeom>
                <a:solidFill>
                  <a:srgbClr val="000000"/>
                </a:solidFill>
                <a:ln w="9525">
                  <a:noFill/>
                  <a:round/>
                  <a:headEnd/>
                  <a:tailEnd/>
                </a:ln>
              </p:spPr>
              <p:txBody>
                <a:bodyPr/>
                <a:lstStyle/>
                <a:p>
                  <a:endParaRPr lang="en-US"/>
                </a:p>
              </p:txBody>
            </p:sp>
            <p:sp>
              <p:nvSpPr>
                <p:cNvPr id="8212" name="Freeform 25"/>
                <p:cNvSpPr>
                  <a:spLocks/>
                </p:cNvSpPr>
                <p:nvPr/>
              </p:nvSpPr>
              <p:spPr bwMode="auto">
                <a:xfrm rot="-566356">
                  <a:off x="1525" y="1859"/>
                  <a:ext cx="431" cy="460"/>
                </a:xfrm>
                <a:custGeom>
                  <a:avLst/>
                  <a:gdLst>
                    <a:gd name="T0" fmla="*/ 184 w 497"/>
                    <a:gd name="T1" fmla="*/ 0 h 675"/>
                    <a:gd name="T2" fmla="*/ 184 w 497"/>
                    <a:gd name="T3" fmla="*/ 8 h 675"/>
                    <a:gd name="T4" fmla="*/ 184 w 497"/>
                    <a:gd name="T5" fmla="*/ 23 h 675"/>
                    <a:gd name="T6" fmla="*/ 184 w 497"/>
                    <a:gd name="T7" fmla="*/ 38 h 675"/>
                    <a:gd name="T8" fmla="*/ 184 w 497"/>
                    <a:gd name="T9" fmla="*/ 46 h 675"/>
                    <a:gd name="T10" fmla="*/ 179 w 497"/>
                    <a:gd name="T11" fmla="*/ 46 h 675"/>
                    <a:gd name="T12" fmla="*/ 173 w 497"/>
                    <a:gd name="T13" fmla="*/ 46 h 675"/>
                    <a:gd name="T14" fmla="*/ 164 w 497"/>
                    <a:gd name="T15" fmla="*/ 46 h 675"/>
                    <a:gd name="T16" fmla="*/ 151 w 497"/>
                    <a:gd name="T17" fmla="*/ 46 h 675"/>
                    <a:gd name="T18" fmla="*/ 139 w 497"/>
                    <a:gd name="T19" fmla="*/ 46 h 675"/>
                    <a:gd name="T20" fmla="*/ 124 w 497"/>
                    <a:gd name="T21" fmla="*/ 46 h 675"/>
                    <a:gd name="T22" fmla="*/ 108 w 497"/>
                    <a:gd name="T23" fmla="*/ 46 h 675"/>
                    <a:gd name="T24" fmla="*/ 91 w 497"/>
                    <a:gd name="T25" fmla="*/ 46 h 675"/>
                    <a:gd name="T26" fmla="*/ 76 w 497"/>
                    <a:gd name="T27" fmla="*/ 46 h 675"/>
                    <a:gd name="T28" fmla="*/ 60 w 497"/>
                    <a:gd name="T29" fmla="*/ 46 h 675"/>
                    <a:gd name="T30" fmla="*/ 45 w 497"/>
                    <a:gd name="T31" fmla="*/ 46 h 675"/>
                    <a:gd name="T32" fmla="*/ 31 w 497"/>
                    <a:gd name="T33" fmla="*/ 46 h 675"/>
                    <a:gd name="T34" fmla="*/ 20 w 497"/>
                    <a:gd name="T35" fmla="*/ 46 h 675"/>
                    <a:gd name="T36" fmla="*/ 10 w 497"/>
                    <a:gd name="T37" fmla="*/ 46 h 675"/>
                    <a:gd name="T38" fmla="*/ 3 w 497"/>
                    <a:gd name="T39" fmla="*/ 46 h 675"/>
                    <a:gd name="T40" fmla="*/ 0 w 497"/>
                    <a:gd name="T41" fmla="*/ 46 h 675"/>
                    <a:gd name="T42" fmla="*/ 0 w 497"/>
                    <a:gd name="T43" fmla="*/ 38 h 675"/>
                    <a:gd name="T44" fmla="*/ 0 w 497"/>
                    <a:gd name="T45" fmla="*/ 23 h 675"/>
                    <a:gd name="T46" fmla="*/ 0 w 497"/>
                    <a:gd name="T47" fmla="*/ 8 h 675"/>
                    <a:gd name="T48" fmla="*/ 0 w 497"/>
                    <a:gd name="T49" fmla="*/ 0 h 675"/>
                    <a:gd name="T50" fmla="*/ 3 w 497"/>
                    <a:gd name="T51" fmla="*/ 0 h 675"/>
                    <a:gd name="T52" fmla="*/ 10 w 497"/>
                    <a:gd name="T53" fmla="*/ 0 h 675"/>
                    <a:gd name="T54" fmla="*/ 20 w 497"/>
                    <a:gd name="T55" fmla="*/ 0 h 675"/>
                    <a:gd name="T56" fmla="*/ 31 w 497"/>
                    <a:gd name="T57" fmla="*/ 0 h 675"/>
                    <a:gd name="T58" fmla="*/ 45 w 497"/>
                    <a:gd name="T59" fmla="*/ 0 h 675"/>
                    <a:gd name="T60" fmla="*/ 60 w 497"/>
                    <a:gd name="T61" fmla="*/ 0 h 675"/>
                    <a:gd name="T62" fmla="*/ 76 w 497"/>
                    <a:gd name="T63" fmla="*/ 0 h 675"/>
                    <a:gd name="T64" fmla="*/ 91 w 497"/>
                    <a:gd name="T65" fmla="*/ 0 h 675"/>
                    <a:gd name="T66" fmla="*/ 108 w 497"/>
                    <a:gd name="T67" fmla="*/ 0 h 675"/>
                    <a:gd name="T68" fmla="*/ 124 w 497"/>
                    <a:gd name="T69" fmla="*/ 0 h 675"/>
                    <a:gd name="T70" fmla="*/ 139 w 497"/>
                    <a:gd name="T71" fmla="*/ 0 h 675"/>
                    <a:gd name="T72" fmla="*/ 151 w 497"/>
                    <a:gd name="T73" fmla="*/ 0 h 675"/>
                    <a:gd name="T74" fmla="*/ 164 w 497"/>
                    <a:gd name="T75" fmla="*/ 0 h 675"/>
                    <a:gd name="T76" fmla="*/ 173 w 497"/>
                    <a:gd name="T77" fmla="*/ 0 h 675"/>
                    <a:gd name="T78" fmla="*/ 179 w 497"/>
                    <a:gd name="T79" fmla="*/ 0 h 675"/>
                    <a:gd name="T80" fmla="*/ 184 w 497"/>
                    <a:gd name="T81" fmla="*/ 0 h 67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97"/>
                    <a:gd name="T124" fmla="*/ 0 h 675"/>
                    <a:gd name="T125" fmla="*/ 497 w 497"/>
                    <a:gd name="T126" fmla="*/ 675 h 67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97" h="675">
                      <a:moveTo>
                        <a:pt x="497" y="0"/>
                      </a:moveTo>
                      <a:lnTo>
                        <a:pt x="497" y="114"/>
                      </a:lnTo>
                      <a:lnTo>
                        <a:pt x="497" y="338"/>
                      </a:lnTo>
                      <a:lnTo>
                        <a:pt x="497" y="561"/>
                      </a:lnTo>
                      <a:lnTo>
                        <a:pt x="497" y="675"/>
                      </a:lnTo>
                      <a:lnTo>
                        <a:pt x="487" y="675"/>
                      </a:lnTo>
                      <a:lnTo>
                        <a:pt x="468" y="675"/>
                      </a:lnTo>
                      <a:lnTo>
                        <a:pt x="443" y="675"/>
                      </a:lnTo>
                      <a:lnTo>
                        <a:pt x="411" y="675"/>
                      </a:lnTo>
                      <a:lnTo>
                        <a:pt x="375" y="675"/>
                      </a:lnTo>
                      <a:lnTo>
                        <a:pt x="335" y="675"/>
                      </a:lnTo>
                      <a:lnTo>
                        <a:pt x="292" y="675"/>
                      </a:lnTo>
                      <a:lnTo>
                        <a:pt x="248" y="675"/>
                      </a:lnTo>
                      <a:lnTo>
                        <a:pt x="205" y="675"/>
                      </a:lnTo>
                      <a:lnTo>
                        <a:pt x="162" y="675"/>
                      </a:lnTo>
                      <a:lnTo>
                        <a:pt x="122" y="675"/>
                      </a:lnTo>
                      <a:lnTo>
                        <a:pt x="86" y="675"/>
                      </a:lnTo>
                      <a:lnTo>
                        <a:pt x="54" y="675"/>
                      </a:lnTo>
                      <a:lnTo>
                        <a:pt x="29" y="675"/>
                      </a:lnTo>
                      <a:lnTo>
                        <a:pt x="10" y="675"/>
                      </a:lnTo>
                      <a:lnTo>
                        <a:pt x="0" y="675"/>
                      </a:lnTo>
                      <a:lnTo>
                        <a:pt x="0" y="561"/>
                      </a:lnTo>
                      <a:lnTo>
                        <a:pt x="0" y="338"/>
                      </a:lnTo>
                      <a:lnTo>
                        <a:pt x="0" y="114"/>
                      </a:lnTo>
                      <a:lnTo>
                        <a:pt x="0" y="0"/>
                      </a:lnTo>
                      <a:lnTo>
                        <a:pt x="10" y="0"/>
                      </a:lnTo>
                      <a:lnTo>
                        <a:pt x="29" y="0"/>
                      </a:lnTo>
                      <a:lnTo>
                        <a:pt x="54" y="0"/>
                      </a:lnTo>
                      <a:lnTo>
                        <a:pt x="86" y="0"/>
                      </a:lnTo>
                      <a:lnTo>
                        <a:pt x="122" y="0"/>
                      </a:lnTo>
                      <a:lnTo>
                        <a:pt x="162" y="0"/>
                      </a:lnTo>
                      <a:lnTo>
                        <a:pt x="205" y="0"/>
                      </a:lnTo>
                      <a:lnTo>
                        <a:pt x="248" y="0"/>
                      </a:lnTo>
                      <a:lnTo>
                        <a:pt x="292" y="0"/>
                      </a:lnTo>
                      <a:lnTo>
                        <a:pt x="335" y="0"/>
                      </a:lnTo>
                      <a:lnTo>
                        <a:pt x="375" y="0"/>
                      </a:lnTo>
                      <a:lnTo>
                        <a:pt x="411" y="0"/>
                      </a:lnTo>
                      <a:lnTo>
                        <a:pt x="443" y="0"/>
                      </a:lnTo>
                      <a:lnTo>
                        <a:pt x="468" y="0"/>
                      </a:lnTo>
                      <a:lnTo>
                        <a:pt x="487" y="0"/>
                      </a:lnTo>
                      <a:lnTo>
                        <a:pt x="497" y="0"/>
                      </a:lnTo>
                      <a:close/>
                    </a:path>
                  </a:pathLst>
                </a:custGeom>
                <a:solidFill>
                  <a:srgbClr val="E2E2E2"/>
                </a:solidFill>
                <a:ln w="9525">
                  <a:noFill/>
                  <a:round/>
                  <a:headEnd/>
                  <a:tailEnd/>
                </a:ln>
              </p:spPr>
              <p:txBody>
                <a:bodyPr/>
                <a:lstStyle/>
                <a:p>
                  <a:endParaRPr lang="en-US"/>
                </a:p>
              </p:txBody>
            </p:sp>
            <p:sp>
              <p:nvSpPr>
                <p:cNvPr id="8213" name="Freeform 26"/>
                <p:cNvSpPr>
                  <a:spLocks/>
                </p:cNvSpPr>
                <p:nvPr/>
              </p:nvSpPr>
              <p:spPr bwMode="auto">
                <a:xfrm rot="-566356">
                  <a:off x="1525" y="1859"/>
                  <a:ext cx="431" cy="460"/>
                </a:xfrm>
                <a:custGeom>
                  <a:avLst/>
                  <a:gdLst>
                    <a:gd name="T0" fmla="*/ 184 w 497"/>
                    <a:gd name="T1" fmla="*/ 0 h 675"/>
                    <a:gd name="T2" fmla="*/ 184 w 497"/>
                    <a:gd name="T3" fmla="*/ 8 h 675"/>
                    <a:gd name="T4" fmla="*/ 184 w 497"/>
                    <a:gd name="T5" fmla="*/ 23 h 675"/>
                    <a:gd name="T6" fmla="*/ 184 w 497"/>
                    <a:gd name="T7" fmla="*/ 38 h 675"/>
                    <a:gd name="T8" fmla="*/ 184 w 497"/>
                    <a:gd name="T9" fmla="*/ 46 h 675"/>
                    <a:gd name="T10" fmla="*/ 179 w 497"/>
                    <a:gd name="T11" fmla="*/ 46 h 675"/>
                    <a:gd name="T12" fmla="*/ 173 w 497"/>
                    <a:gd name="T13" fmla="*/ 46 h 675"/>
                    <a:gd name="T14" fmla="*/ 164 w 497"/>
                    <a:gd name="T15" fmla="*/ 46 h 675"/>
                    <a:gd name="T16" fmla="*/ 151 w 497"/>
                    <a:gd name="T17" fmla="*/ 46 h 675"/>
                    <a:gd name="T18" fmla="*/ 139 w 497"/>
                    <a:gd name="T19" fmla="*/ 46 h 675"/>
                    <a:gd name="T20" fmla="*/ 124 w 497"/>
                    <a:gd name="T21" fmla="*/ 46 h 675"/>
                    <a:gd name="T22" fmla="*/ 108 w 497"/>
                    <a:gd name="T23" fmla="*/ 46 h 675"/>
                    <a:gd name="T24" fmla="*/ 91 w 497"/>
                    <a:gd name="T25" fmla="*/ 46 h 675"/>
                    <a:gd name="T26" fmla="*/ 76 w 497"/>
                    <a:gd name="T27" fmla="*/ 46 h 675"/>
                    <a:gd name="T28" fmla="*/ 60 w 497"/>
                    <a:gd name="T29" fmla="*/ 46 h 675"/>
                    <a:gd name="T30" fmla="*/ 45 w 497"/>
                    <a:gd name="T31" fmla="*/ 46 h 675"/>
                    <a:gd name="T32" fmla="*/ 31 w 497"/>
                    <a:gd name="T33" fmla="*/ 46 h 675"/>
                    <a:gd name="T34" fmla="*/ 20 w 497"/>
                    <a:gd name="T35" fmla="*/ 46 h 675"/>
                    <a:gd name="T36" fmla="*/ 10 w 497"/>
                    <a:gd name="T37" fmla="*/ 46 h 675"/>
                    <a:gd name="T38" fmla="*/ 3 w 497"/>
                    <a:gd name="T39" fmla="*/ 46 h 675"/>
                    <a:gd name="T40" fmla="*/ 0 w 497"/>
                    <a:gd name="T41" fmla="*/ 46 h 675"/>
                    <a:gd name="T42" fmla="*/ 0 w 497"/>
                    <a:gd name="T43" fmla="*/ 38 h 675"/>
                    <a:gd name="T44" fmla="*/ 0 w 497"/>
                    <a:gd name="T45" fmla="*/ 23 h 675"/>
                    <a:gd name="T46" fmla="*/ 0 w 497"/>
                    <a:gd name="T47" fmla="*/ 8 h 675"/>
                    <a:gd name="T48" fmla="*/ 0 w 497"/>
                    <a:gd name="T49" fmla="*/ 0 h 675"/>
                    <a:gd name="T50" fmla="*/ 3 w 497"/>
                    <a:gd name="T51" fmla="*/ 0 h 675"/>
                    <a:gd name="T52" fmla="*/ 10 w 497"/>
                    <a:gd name="T53" fmla="*/ 0 h 675"/>
                    <a:gd name="T54" fmla="*/ 20 w 497"/>
                    <a:gd name="T55" fmla="*/ 0 h 675"/>
                    <a:gd name="T56" fmla="*/ 31 w 497"/>
                    <a:gd name="T57" fmla="*/ 0 h 675"/>
                    <a:gd name="T58" fmla="*/ 45 w 497"/>
                    <a:gd name="T59" fmla="*/ 0 h 675"/>
                    <a:gd name="T60" fmla="*/ 60 w 497"/>
                    <a:gd name="T61" fmla="*/ 0 h 675"/>
                    <a:gd name="T62" fmla="*/ 76 w 497"/>
                    <a:gd name="T63" fmla="*/ 0 h 675"/>
                    <a:gd name="T64" fmla="*/ 91 w 497"/>
                    <a:gd name="T65" fmla="*/ 0 h 675"/>
                    <a:gd name="T66" fmla="*/ 108 w 497"/>
                    <a:gd name="T67" fmla="*/ 0 h 675"/>
                    <a:gd name="T68" fmla="*/ 124 w 497"/>
                    <a:gd name="T69" fmla="*/ 0 h 675"/>
                    <a:gd name="T70" fmla="*/ 139 w 497"/>
                    <a:gd name="T71" fmla="*/ 0 h 675"/>
                    <a:gd name="T72" fmla="*/ 151 w 497"/>
                    <a:gd name="T73" fmla="*/ 0 h 675"/>
                    <a:gd name="T74" fmla="*/ 164 w 497"/>
                    <a:gd name="T75" fmla="*/ 0 h 675"/>
                    <a:gd name="T76" fmla="*/ 173 w 497"/>
                    <a:gd name="T77" fmla="*/ 0 h 675"/>
                    <a:gd name="T78" fmla="*/ 179 w 497"/>
                    <a:gd name="T79" fmla="*/ 0 h 675"/>
                    <a:gd name="T80" fmla="*/ 184 w 497"/>
                    <a:gd name="T81" fmla="*/ 0 h 67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97"/>
                    <a:gd name="T124" fmla="*/ 0 h 675"/>
                    <a:gd name="T125" fmla="*/ 497 w 497"/>
                    <a:gd name="T126" fmla="*/ 675 h 67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97" h="675">
                      <a:moveTo>
                        <a:pt x="497" y="0"/>
                      </a:moveTo>
                      <a:lnTo>
                        <a:pt x="497" y="114"/>
                      </a:lnTo>
                      <a:lnTo>
                        <a:pt x="497" y="338"/>
                      </a:lnTo>
                      <a:lnTo>
                        <a:pt x="497" y="561"/>
                      </a:lnTo>
                      <a:lnTo>
                        <a:pt x="497" y="675"/>
                      </a:lnTo>
                      <a:lnTo>
                        <a:pt x="487" y="675"/>
                      </a:lnTo>
                      <a:lnTo>
                        <a:pt x="468" y="675"/>
                      </a:lnTo>
                      <a:lnTo>
                        <a:pt x="443" y="675"/>
                      </a:lnTo>
                      <a:lnTo>
                        <a:pt x="411" y="675"/>
                      </a:lnTo>
                      <a:lnTo>
                        <a:pt x="375" y="675"/>
                      </a:lnTo>
                      <a:lnTo>
                        <a:pt x="335" y="675"/>
                      </a:lnTo>
                      <a:lnTo>
                        <a:pt x="292" y="675"/>
                      </a:lnTo>
                      <a:lnTo>
                        <a:pt x="248" y="675"/>
                      </a:lnTo>
                      <a:lnTo>
                        <a:pt x="205" y="675"/>
                      </a:lnTo>
                      <a:lnTo>
                        <a:pt x="162" y="675"/>
                      </a:lnTo>
                      <a:lnTo>
                        <a:pt x="122" y="675"/>
                      </a:lnTo>
                      <a:lnTo>
                        <a:pt x="86" y="675"/>
                      </a:lnTo>
                      <a:lnTo>
                        <a:pt x="54" y="675"/>
                      </a:lnTo>
                      <a:lnTo>
                        <a:pt x="29" y="675"/>
                      </a:lnTo>
                      <a:lnTo>
                        <a:pt x="10" y="675"/>
                      </a:lnTo>
                      <a:lnTo>
                        <a:pt x="0" y="675"/>
                      </a:lnTo>
                      <a:lnTo>
                        <a:pt x="0" y="561"/>
                      </a:lnTo>
                      <a:lnTo>
                        <a:pt x="0" y="338"/>
                      </a:lnTo>
                      <a:lnTo>
                        <a:pt x="0" y="114"/>
                      </a:lnTo>
                      <a:lnTo>
                        <a:pt x="0" y="0"/>
                      </a:lnTo>
                      <a:lnTo>
                        <a:pt x="10" y="0"/>
                      </a:lnTo>
                      <a:lnTo>
                        <a:pt x="29" y="0"/>
                      </a:lnTo>
                      <a:lnTo>
                        <a:pt x="54" y="0"/>
                      </a:lnTo>
                      <a:lnTo>
                        <a:pt x="86" y="0"/>
                      </a:lnTo>
                      <a:lnTo>
                        <a:pt x="122" y="0"/>
                      </a:lnTo>
                      <a:lnTo>
                        <a:pt x="162" y="0"/>
                      </a:lnTo>
                      <a:lnTo>
                        <a:pt x="205" y="0"/>
                      </a:lnTo>
                      <a:lnTo>
                        <a:pt x="248" y="0"/>
                      </a:lnTo>
                      <a:lnTo>
                        <a:pt x="292" y="0"/>
                      </a:lnTo>
                      <a:lnTo>
                        <a:pt x="335" y="0"/>
                      </a:lnTo>
                      <a:lnTo>
                        <a:pt x="375" y="0"/>
                      </a:lnTo>
                      <a:lnTo>
                        <a:pt x="411" y="0"/>
                      </a:lnTo>
                      <a:lnTo>
                        <a:pt x="443" y="0"/>
                      </a:lnTo>
                      <a:lnTo>
                        <a:pt x="468" y="0"/>
                      </a:lnTo>
                      <a:lnTo>
                        <a:pt x="487" y="0"/>
                      </a:lnTo>
                      <a:lnTo>
                        <a:pt x="497" y="0"/>
                      </a:lnTo>
                      <a:close/>
                    </a:path>
                  </a:pathLst>
                </a:custGeom>
                <a:solidFill>
                  <a:srgbClr val="FFEDA5"/>
                </a:solidFill>
                <a:ln w="9525">
                  <a:noFill/>
                  <a:round/>
                  <a:headEnd/>
                  <a:tailEnd/>
                </a:ln>
              </p:spPr>
              <p:txBody>
                <a:bodyPr/>
                <a:lstStyle/>
                <a:p>
                  <a:endParaRPr lang="en-US"/>
                </a:p>
              </p:txBody>
            </p:sp>
            <p:sp>
              <p:nvSpPr>
                <p:cNvPr id="8214" name="Freeform 27"/>
                <p:cNvSpPr>
                  <a:spLocks/>
                </p:cNvSpPr>
                <p:nvPr/>
              </p:nvSpPr>
              <p:spPr bwMode="auto">
                <a:xfrm rot="-566356">
                  <a:off x="1534" y="1859"/>
                  <a:ext cx="422" cy="460"/>
                </a:xfrm>
                <a:custGeom>
                  <a:avLst/>
                  <a:gdLst>
                    <a:gd name="T0" fmla="*/ 179 w 487"/>
                    <a:gd name="T1" fmla="*/ 46 h 675"/>
                    <a:gd name="T2" fmla="*/ 179 w 487"/>
                    <a:gd name="T3" fmla="*/ 44 h 675"/>
                    <a:gd name="T4" fmla="*/ 179 w 487"/>
                    <a:gd name="T5" fmla="*/ 42 h 675"/>
                    <a:gd name="T6" fmla="*/ 179 w 487"/>
                    <a:gd name="T7" fmla="*/ 37 h 675"/>
                    <a:gd name="T8" fmla="*/ 179 w 487"/>
                    <a:gd name="T9" fmla="*/ 32 h 675"/>
                    <a:gd name="T10" fmla="*/ 58 w 487"/>
                    <a:gd name="T11" fmla="*/ 0 h 675"/>
                    <a:gd name="T12" fmla="*/ 49 w 487"/>
                    <a:gd name="T13" fmla="*/ 0 h 675"/>
                    <a:gd name="T14" fmla="*/ 39 w 487"/>
                    <a:gd name="T15" fmla="*/ 0 h 675"/>
                    <a:gd name="T16" fmla="*/ 31 w 487"/>
                    <a:gd name="T17" fmla="*/ 0 h 675"/>
                    <a:gd name="T18" fmla="*/ 23 w 487"/>
                    <a:gd name="T19" fmla="*/ 0 h 675"/>
                    <a:gd name="T20" fmla="*/ 15 w 487"/>
                    <a:gd name="T21" fmla="*/ 0 h 675"/>
                    <a:gd name="T22" fmla="*/ 9 w 487"/>
                    <a:gd name="T23" fmla="*/ 0 h 675"/>
                    <a:gd name="T24" fmla="*/ 3 w 487"/>
                    <a:gd name="T25" fmla="*/ 0 h 675"/>
                    <a:gd name="T26" fmla="*/ 0 w 487"/>
                    <a:gd name="T27" fmla="*/ 0 h 675"/>
                    <a:gd name="T28" fmla="*/ 175 w 487"/>
                    <a:gd name="T29" fmla="*/ 46 h 675"/>
                    <a:gd name="T30" fmla="*/ 177 w 487"/>
                    <a:gd name="T31" fmla="*/ 46 h 675"/>
                    <a:gd name="T32" fmla="*/ 178 w 487"/>
                    <a:gd name="T33" fmla="*/ 46 h 675"/>
                    <a:gd name="T34" fmla="*/ 178 w 487"/>
                    <a:gd name="T35" fmla="*/ 46 h 675"/>
                    <a:gd name="T36" fmla="*/ 179 w 487"/>
                    <a:gd name="T37" fmla="*/ 46 h 67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87"/>
                    <a:gd name="T58" fmla="*/ 0 h 675"/>
                    <a:gd name="T59" fmla="*/ 487 w 487"/>
                    <a:gd name="T60" fmla="*/ 675 h 67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87" h="675">
                      <a:moveTo>
                        <a:pt x="487" y="675"/>
                      </a:moveTo>
                      <a:lnTo>
                        <a:pt x="487" y="654"/>
                      </a:lnTo>
                      <a:lnTo>
                        <a:pt x="487" y="607"/>
                      </a:lnTo>
                      <a:lnTo>
                        <a:pt x="487" y="543"/>
                      </a:lnTo>
                      <a:lnTo>
                        <a:pt x="487" y="466"/>
                      </a:lnTo>
                      <a:lnTo>
                        <a:pt x="158" y="0"/>
                      </a:lnTo>
                      <a:lnTo>
                        <a:pt x="131" y="0"/>
                      </a:lnTo>
                      <a:lnTo>
                        <a:pt x="106" y="0"/>
                      </a:lnTo>
                      <a:lnTo>
                        <a:pt x="83" y="0"/>
                      </a:lnTo>
                      <a:lnTo>
                        <a:pt x="61" y="0"/>
                      </a:lnTo>
                      <a:lnTo>
                        <a:pt x="42" y="0"/>
                      </a:lnTo>
                      <a:lnTo>
                        <a:pt x="25" y="0"/>
                      </a:lnTo>
                      <a:lnTo>
                        <a:pt x="10" y="0"/>
                      </a:lnTo>
                      <a:lnTo>
                        <a:pt x="0" y="0"/>
                      </a:lnTo>
                      <a:lnTo>
                        <a:pt x="478" y="675"/>
                      </a:lnTo>
                      <a:lnTo>
                        <a:pt x="481" y="675"/>
                      </a:lnTo>
                      <a:lnTo>
                        <a:pt x="484" y="675"/>
                      </a:lnTo>
                      <a:lnTo>
                        <a:pt x="485" y="675"/>
                      </a:lnTo>
                      <a:lnTo>
                        <a:pt x="487" y="675"/>
                      </a:lnTo>
                      <a:close/>
                    </a:path>
                  </a:pathLst>
                </a:custGeom>
                <a:solidFill>
                  <a:srgbClr val="FFF4ED"/>
                </a:solidFill>
                <a:ln w="9525">
                  <a:noFill/>
                  <a:round/>
                  <a:headEnd/>
                  <a:tailEnd/>
                </a:ln>
              </p:spPr>
              <p:txBody>
                <a:bodyPr/>
                <a:lstStyle/>
                <a:p>
                  <a:endParaRPr lang="en-US"/>
                </a:p>
              </p:txBody>
            </p:sp>
            <p:sp>
              <p:nvSpPr>
                <p:cNvPr id="8215" name="Freeform 28"/>
                <p:cNvSpPr>
                  <a:spLocks/>
                </p:cNvSpPr>
                <p:nvPr/>
              </p:nvSpPr>
              <p:spPr bwMode="auto">
                <a:xfrm rot="-566356">
                  <a:off x="1530" y="1919"/>
                  <a:ext cx="365" cy="405"/>
                </a:xfrm>
                <a:custGeom>
                  <a:avLst/>
                  <a:gdLst>
                    <a:gd name="T0" fmla="*/ 155 w 421"/>
                    <a:gd name="T1" fmla="*/ 40 h 595"/>
                    <a:gd name="T2" fmla="*/ 0 w 421"/>
                    <a:gd name="T3" fmla="*/ 0 h 595"/>
                    <a:gd name="T4" fmla="*/ 0 w 421"/>
                    <a:gd name="T5" fmla="*/ 1 h 595"/>
                    <a:gd name="T6" fmla="*/ 0 w 421"/>
                    <a:gd name="T7" fmla="*/ 3 h 595"/>
                    <a:gd name="T8" fmla="*/ 0 w 421"/>
                    <a:gd name="T9" fmla="*/ 5 h 595"/>
                    <a:gd name="T10" fmla="*/ 0 w 421"/>
                    <a:gd name="T11" fmla="*/ 7 h 595"/>
                    <a:gd name="T12" fmla="*/ 127 w 421"/>
                    <a:gd name="T13" fmla="*/ 40 h 595"/>
                    <a:gd name="T14" fmla="*/ 132 w 421"/>
                    <a:gd name="T15" fmla="*/ 40 h 595"/>
                    <a:gd name="T16" fmla="*/ 134 w 421"/>
                    <a:gd name="T17" fmla="*/ 40 h 595"/>
                    <a:gd name="T18" fmla="*/ 139 w 421"/>
                    <a:gd name="T19" fmla="*/ 40 h 595"/>
                    <a:gd name="T20" fmla="*/ 142 w 421"/>
                    <a:gd name="T21" fmla="*/ 40 h 595"/>
                    <a:gd name="T22" fmla="*/ 145 w 421"/>
                    <a:gd name="T23" fmla="*/ 40 h 595"/>
                    <a:gd name="T24" fmla="*/ 149 w 421"/>
                    <a:gd name="T25" fmla="*/ 40 h 595"/>
                    <a:gd name="T26" fmla="*/ 152 w 421"/>
                    <a:gd name="T27" fmla="*/ 40 h 595"/>
                    <a:gd name="T28" fmla="*/ 155 w 421"/>
                    <a:gd name="T29" fmla="*/ 40 h 59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21"/>
                    <a:gd name="T46" fmla="*/ 0 h 595"/>
                    <a:gd name="T47" fmla="*/ 421 w 421"/>
                    <a:gd name="T48" fmla="*/ 595 h 59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21" h="595">
                      <a:moveTo>
                        <a:pt x="421" y="595"/>
                      </a:moveTo>
                      <a:lnTo>
                        <a:pt x="0" y="0"/>
                      </a:lnTo>
                      <a:lnTo>
                        <a:pt x="0" y="23"/>
                      </a:lnTo>
                      <a:lnTo>
                        <a:pt x="0" y="49"/>
                      </a:lnTo>
                      <a:lnTo>
                        <a:pt x="0" y="77"/>
                      </a:lnTo>
                      <a:lnTo>
                        <a:pt x="0" y="106"/>
                      </a:lnTo>
                      <a:lnTo>
                        <a:pt x="346" y="595"/>
                      </a:lnTo>
                      <a:lnTo>
                        <a:pt x="357" y="595"/>
                      </a:lnTo>
                      <a:lnTo>
                        <a:pt x="366" y="595"/>
                      </a:lnTo>
                      <a:lnTo>
                        <a:pt x="375" y="595"/>
                      </a:lnTo>
                      <a:lnTo>
                        <a:pt x="385" y="595"/>
                      </a:lnTo>
                      <a:lnTo>
                        <a:pt x="395" y="595"/>
                      </a:lnTo>
                      <a:lnTo>
                        <a:pt x="404" y="595"/>
                      </a:lnTo>
                      <a:lnTo>
                        <a:pt x="412" y="595"/>
                      </a:lnTo>
                      <a:lnTo>
                        <a:pt x="421" y="595"/>
                      </a:lnTo>
                      <a:close/>
                    </a:path>
                  </a:pathLst>
                </a:custGeom>
                <a:solidFill>
                  <a:srgbClr val="FFF4ED"/>
                </a:solidFill>
                <a:ln w="9525">
                  <a:noFill/>
                  <a:round/>
                  <a:headEnd/>
                  <a:tailEnd/>
                </a:ln>
              </p:spPr>
              <p:txBody>
                <a:bodyPr/>
                <a:lstStyle/>
                <a:p>
                  <a:endParaRPr lang="en-US"/>
                </a:p>
              </p:txBody>
            </p:sp>
            <p:sp>
              <p:nvSpPr>
                <p:cNvPr id="8216" name="Freeform 29"/>
                <p:cNvSpPr>
                  <a:spLocks/>
                </p:cNvSpPr>
                <p:nvPr/>
              </p:nvSpPr>
              <p:spPr bwMode="auto">
                <a:xfrm rot="-566356">
                  <a:off x="1525" y="1859"/>
                  <a:ext cx="431" cy="460"/>
                </a:xfrm>
                <a:custGeom>
                  <a:avLst/>
                  <a:gdLst>
                    <a:gd name="T0" fmla="*/ 6 w 497"/>
                    <a:gd name="T1" fmla="*/ 1 h 675"/>
                    <a:gd name="T2" fmla="*/ 184 w 497"/>
                    <a:gd name="T3" fmla="*/ 1 h 675"/>
                    <a:gd name="T4" fmla="*/ 184 w 497"/>
                    <a:gd name="T5" fmla="*/ 0 h 675"/>
                    <a:gd name="T6" fmla="*/ 0 w 497"/>
                    <a:gd name="T7" fmla="*/ 0 h 675"/>
                    <a:gd name="T8" fmla="*/ 0 w 497"/>
                    <a:gd name="T9" fmla="*/ 46 h 675"/>
                    <a:gd name="T10" fmla="*/ 6 w 497"/>
                    <a:gd name="T11" fmla="*/ 46 h 675"/>
                    <a:gd name="T12" fmla="*/ 6 w 497"/>
                    <a:gd name="T13" fmla="*/ 1 h 675"/>
                    <a:gd name="T14" fmla="*/ 0 60000 65536"/>
                    <a:gd name="T15" fmla="*/ 0 60000 65536"/>
                    <a:gd name="T16" fmla="*/ 0 60000 65536"/>
                    <a:gd name="T17" fmla="*/ 0 60000 65536"/>
                    <a:gd name="T18" fmla="*/ 0 60000 65536"/>
                    <a:gd name="T19" fmla="*/ 0 60000 65536"/>
                    <a:gd name="T20" fmla="*/ 0 60000 65536"/>
                    <a:gd name="T21" fmla="*/ 0 w 497"/>
                    <a:gd name="T22" fmla="*/ 0 h 675"/>
                    <a:gd name="T23" fmla="*/ 497 w 497"/>
                    <a:gd name="T24" fmla="*/ 675 h 6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7" h="675">
                      <a:moveTo>
                        <a:pt x="16" y="17"/>
                      </a:moveTo>
                      <a:lnTo>
                        <a:pt x="497" y="17"/>
                      </a:lnTo>
                      <a:lnTo>
                        <a:pt x="497" y="0"/>
                      </a:lnTo>
                      <a:lnTo>
                        <a:pt x="0" y="0"/>
                      </a:lnTo>
                      <a:lnTo>
                        <a:pt x="0" y="675"/>
                      </a:lnTo>
                      <a:lnTo>
                        <a:pt x="16" y="675"/>
                      </a:lnTo>
                      <a:lnTo>
                        <a:pt x="16" y="17"/>
                      </a:lnTo>
                      <a:close/>
                    </a:path>
                  </a:pathLst>
                </a:custGeom>
                <a:solidFill>
                  <a:srgbClr val="FFFFFF"/>
                </a:solidFill>
                <a:ln w="9525">
                  <a:noFill/>
                  <a:round/>
                  <a:headEnd/>
                  <a:tailEnd/>
                </a:ln>
              </p:spPr>
              <p:txBody>
                <a:bodyPr/>
                <a:lstStyle/>
                <a:p>
                  <a:endParaRPr lang="en-US"/>
                </a:p>
              </p:txBody>
            </p:sp>
            <p:sp>
              <p:nvSpPr>
                <p:cNvPr id="8217" name="Freeform 30"/>
                <p:cNvSpPr>
                  <a:spLocks/>
                </p:cNvSpPr>
                <p:nvPr/>
              </p:nvSpPr>
              <p:spPr bwMode="auto">
                <a:xfrm rot="-566356">
                  <a:off x="1751" y="1869"/>
                  <a:ext cx="149" cy="117"/>
                </a:xfrm>
                <a:custGeom>
                  <a:avLst/>
                  <a:gdLst>
                    <a:gd name="T0" fmla="*/ 29 w 173"/>
                    <a:gd name="T1" fmla="*/ 0 h 172"/>
                    <a:gd name="T2" fmla="*/ 34 w 173"/>
                    <a:gd name="T3" fmla="*/ 1 h 172"/>
                    <a:gd name="T4" fmla="*/ 42 w 173"/>
                    <a:gd name="T5" fmla="*/ 1 h 172"/>
                    <a:gd name="T6" fmla="*/ 43 w 173"/>
                    <a:gd name="T7" fmla="*/ 2 h 172"/>
                    <a:gd name="T8" fmla="*/ 52 w 173"/>
                    <a:gd name="T9" fmla="*/ 1 h 172"/>
                    <a:gd name="T10" fmla="*/ 50 w 173"/>
                    <a:gd name="T11" fmla="*/ 3 h 172"/>
                    <a:gd name="T12" fmla="*/ 58 w 173"/>
                    <a:gd name="T13" fmla="*/ 3 h 172"/>
                    <a:gd name="T14" fmla="*/ 53 w 173"/>
                    <a:gd name="T15" fmla="*/ 5 h 172"/>
                    <a:gd name="T16" fmla="*/ 61 w 173"/>
                    <a:gd name="T17" fmla="*/ 5 h 172"/>
                    <a:gd name="T18" fmla="*/ 53 w 173"/>
                    <a:gd name="T19" fmla="*/ 7 h 172"/>
                    <a:gd name="T20" fmla="*/ 58 w 173"/>
                    <a:gd name="T21" fmla="*/ 8 h 172"/>
                    <a:gd name="T22" fmla="*/ 50 w 173"/>
                    <a:gd name="T23" fmla="*/ 8 h 172"/>
                    <a:gd name="T24" fmla="*/ 52 w 173"/>
                    <a:gd name="T25" fmla="*/ 10 h 172"/>
                    <a:gd name="T26" fmla="*/ 43 w 173"/>
                    <a:gd name="T27" fmla="*/ 10 h 172"/>
                    <a:gd name="T28" fmla="*/ 42 w 173"/>
                    <a:gd name="T29" fmla="*/ 11 h 172"/>
                    <a:gd name="T30" fmla="*/ 34 w 173"/>
                    <a:gd name="T31" fmla="*/ 10 h 172"/>
                    <a:gd name="T32" fmla="*/ 29 w 173"/>
                    <a:gd name="T33" fmla="*/ 12 h 172"/>
                    <a:gd name="T34" fmla="*/ 25 w 173"/>
                    <a:gd name="T35" fmla="*/ 10 h 172"/>
                    <a:gd name="T36" fmla="*/ 19 w 173"/>
                    <a:gd name="T37" fmla="*/ 11 h 172"/>
                    <a:gd name="T38" fmla="*/ 18 w 173"/>
                    <a:gd name="T39" fmla="*/ 10 h 172"/>
                    <a:gd name="T40" fmla="*/ 9 w 173"/>
                    <a:gd name="T41" fmla="*/ 10 h 172"/>
                    <a:gd name="T42" fmla="*/ 12 w 173"/>
                    <a:gd name="T43" fmla="*/ 8 h 172"/>
                    <a:gd name="T44" fmla="*/ 3 w 173"/>
                    <a:gd name="T45" fmla="*/ 8 h 172"/>
                    <a:gd name="T46" fmla="*/ 8 w 173"/>
                    <a:gd name="T47" fmla="*/ 7 h 172"/>
                    <a:gd name="T48" fmla="*/ 0 w 173"/>
                    <a:gd name="T49" fmla="*/ 5 h 172"/>
                    <a:gd name="T50" fmla="*/ 8 w 173"/>
                    <a:gd name="T51" fmla="*/ 5 h 172"/>
                    <a:gd name="T52" fmla="*/ 3 w 173"/>
                    <a:gd name="T53" fmla="*/ 3 h 172"/>
                    <a:gd name="T54" fmla="*/ 12 w 173"/>
                    <a:gd name="T55" fmla="*/ 3 h 172"/>
                    <a:gd name="T56" fmla="*/ 9 w 173"/>
                    <a:gd name="T57" fmla="*/ 1 h 172"/>
                    <a:gd name="T58" fmla="*/ 18 w 173"/>
                    <a:gd name="T59" fmla="*/ 2 h 172"/>
                    <a:gd name="T60" fmla="*/ 19 w 173"/>
                    <a:gd name="T61" fmla="*/ 1 h 172"/>
                    <a:gd name="T62" fmla="*/ 25 w 173"/>
                    <a:gd name="T63" fmla="*/ 1 h 172"/>
                    <a:gd name="T64" fmla="*/ 29 w 173"/>
                    <a:gd name="T65" fmla="*/ 0 h 1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73"/>
                    <a:gd name="T100" fmla="*/ 0 h 172"/>
                    <a:gd name="T101" fmla="*/ 173 w 173"/>
                    <a:gd name="T102" fmla="*/ 172 h 17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73" h="172">
                      <a:moveTo>
                        <a:pt x="86" y="0"/>
                      </a:moveTo>
                      <a:lnTo>
                        <a:pt x="99" y="22"/>
                      </a:lnTo>
                      <a:lnTo>
                        <a:pt x="120" y="6"/>
                      </a:lnTo>
                      <a:lnTo>
                        <a:pt x="122" y="33"/>
                      </a:lnTo>
                      <a:lnTo>
                        <a:pt x="147" y="25"/>
                      </a:lnTo>
                      <a:lnTo>
                        <a:pt x="140" y="50"/>
                      </a:lnTo>
                      <a:lnTo>
                        <a:pt x="166" y="53"/>
                      </a:lnTo>
                      <a:lnTo>
                        <a:pt x="149" y="73"/>
                      </a:lnTo>
                      <a:lnTo>
                        <a:pt x="173" y="86"/>
                      </a:lnTo>
                      <a:lnTo>
                        <a:pt x="149" y="98"/>
                      </a:lnTo>
                      <a:lnTo>
                        <a:pt x="166" y="119"/>
                      </a:lnTo>
                      <a:lnTo>
                        <a:pt x="140" y="123"/>
                      </a:lnTo>
                      <a:lnTo>
                        <a:pt x="147" y="147"/>
                      </a:lnTo>
                      <a:lnTo>
                        <a:pt x="122" y="140"/>
                      </a:lnTo>
                      <a:lnTo>
                        <a:pt x="120" y="166"/>
                      </a:lnTo>
                      <a:lnTo>
                        <a:pt x="99" y="149"/>
                      </a:lnTo>
                      <a:lnTo>
                        <a:pt x="86" y="172"/>
                      </a:lnTo>
                      <a:lnTo>
                        <a:pt x="74" y="149"/>
                      </a:lnTo>
                      <a:lnTo>
                        <a:pt x="54" y="166"/>
                      </a:lnTo>
                      <a:lnTo>
                        <a:pt x="50" y="140"/>
                      </a:lnTo>
                      <a:lnTo>
                        <a:pt x="25" y="147"/>
                      </a:lnTo>
                      <a:lnTo>
                        <a:pt x="33" y="123"/>
                      </a:lnTo>
                      <a:lnTo>
                        <a:pt x="7" y="119"/>
                      </a:lnTo>
                      <a:lnTo>
                        <a:pt x="23" y="98"/>
                      </a:lnTo>
                      <a:lnTo>
                        <a:pt x="0" y="86"/>
                      </a:lnTo>
                      <a:lnTo>
                        <a:pt x="23" y="73"/>
                      </a:lnTo>
                      <a:lnTo>
                        <a:pt x="7" y="53"/>
                      </a:lnTo>
                      <a:lnTo>
                        <a:pt x="33" y="50"/>
                      </a:lnTo>
                      <a:lnTo>
                        <a:pt x="25" y="25"/>
                      </a:lnTo>
                      <a:lnTo>
                        <a:pt x="50" y="33"/>
                      </a:lnTo>
                      <a:lnTo>
                        <a:pt x="54" y="6"/>
                      </a:lnTo>
                      <a:lnTo>
                        <a:pt x="74" y="22"/>
                      </a:lnTo>
                      <a:lnTo>
                        <a:pt x="86" y="0"/>
                      </a:lnTo>
                      <a:close/>
                    </a:path>
                  </a:pathLst>
                </a:custGeom>
                <a:solidFill>
                  <a:srgbClr val="F90000"/>
                </a:solidFill>
                <a:ln w="9525">
                  <a:noFill/>
                  <a:round/>
                  <a:headEnd/>
                  <a:tailEnd/>
                </a:ln>
              </p:spPr>
              <p:txBody>
                <a:bodyPr/>
                <a:lstStyle/>
                <a:p>
                  <a:endParaRPr lang="en-US"/>
                </a:p>
              </p:txBody>
            </p:sp>
            <p:sp>
              <p:nvSpPr>
                <p:cNvPr id="8218" name="Freeform 31"/>
                <p:cNvSpPr>
                  <a:spLocks/>
                </p:cNvSpPr>
                <p:nvPr/>
              </p:nvSpPr>
              <p:spPr bwMode="auto">
                <a:xfrm rot="-566356">
                  <a:off x="1573" y="2043"/>
                  <a:ext cx="319" cy="11"/>
                </a:xfrm>
                <a:custGeom>
                  <a:avLst/>
                  <a:gdLst>
                    <a:gd name="T0" fmla="*/ 3 w 369"/>
                    <a:gd name="T1" fmla="*/ 0 h 16"/>
                    <a:gd name="T2" fmla="*/ 3 w 369"/>
                    <a:gd name="T3" fmla="*/ 1 h 16"/>
                    <a:gd name="T4" fmla="*/ 2 w 369"/>
                    <a:gd name="T5" fmla="*/ 1 h 16"/>
                    <a:gd name="T6" fmla="*/ 1 w 369"/>
                    <a:gd name="T7" fmla="*/ 1 h 16"/>
                    <a:gd name="T8" fmla="*/ 0 w 369"/>
                    <a:gd name="T9" fmla="*/ 1 h 16"/>
                    <a:gd name="T10" fmla="*/ 1 w 369"/>
                    <a:gd name="T11" fmla="*/ 1 h 16"/>
                    <a:gd name="T12" fmla="*/ 2 w 369"/>
                    <a:gd name="T13" fmla="*/ 1 h 16"/>
                    <a:gd name="T14" fmla="*/ 3 w 369"/>
                    <a:gd name="T15" fmla="*/ 1 h 16"/>
                    <a:gd name="T16" fmla="*/ 3 w 369"/>
                    <a:gd name="T17" fmla="*/ 1 h 16"/>
                    <a:gd name="T18" fmla="*/ 130 w 369"/>
                    <a:gd name="T19" fmla="*/ 1 h 16"/>
                    <a:gd name="T20" fmla="*/ 131 w 369"/>
                    <a:gd name="T21" fmla="*/ 1 h 16"/>
                    <a:gd name="T22" fmla="*/ 131 w 369"/>
                    <a:gd name="T23" fmla="*/ 1 h 16"/>
                    <a:gd name="T24" fmla="*/ 132 w 369"/>
                    <a:gd name="T25" fmla="*/ 1 h 16"/>
                    <a:gd name="T26" fmla="*/ 134 w 369"/>
                    <a:gd name="T27" fmla="*/ 1 h 16"/>
                    <a:gd name="T28" fmla="*/ 132 w 369"/>
                    <a:gd name="T29" fmla="*/ 1 h 16"/>
                    <a:gd name="T30" fmla="*/ 131 w 369"/>
                    <a:gd name="T31" fmla="*/ 1 h 16"/>
                    <a:gd name="T32" fmla="*/ 131 w 369"/>
                    <a:gd name="T33" fmla="*/ 1 h 16"/>
                    <a:gd name="T34" fmla="*/ 130 w 369"/>
                    <a:gd name="T35" fmla="*/ 0 h 16"/>
                    <a:gd name="T36" fmla="*/ 3 w 369"/>
                    <a:gd name="T37" fmla="*/ 0 h 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9"/>
                    <a:gd name="T58" fmla="*/ 0 h 16"/>
                    <a:gd name="T59" fmla="*/ 369 w 369"/>
                    <a:gd name="T60" fmla="*/ 16 h 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9" h="16">
                      <a:moveTo>
                        <a:pt x="8" y="0"/>
                      </a:moveTo>
                      <a:lnTo>
                        <a:pt x="5" y="1"/>
                      </a:lnTo>
                      <a:lnTo>
                        <a:pt x="2" y="2"/>
                      </a:lnTo>
                      <a:lnTo>
                        <a:pt x="1" y="4"/>
                      </a:lnTo>
                      <a:lnTo>
                        <a:pt x="0" y="8"/>
                      </a:lnTo>
                      <a:lnTo>
                        <a:pt x="1" y="11"/>
                      </a:lnTo>
                      <a:lnTo>
                        <a:pt x="2" y="13"/>
                      </a:lnTo>
                      <a:lnTo>
                        <a:pt x="5" y="15"/>
                      </a:lnTo>
                      <a:lnTo>
                        <a:pt x="8" y="16"/>
                      </a:lnTo>
                      <a:lnTo>
                        <a:pt x="361" y="16"/>
                      </a:lnTo>
                      <a:lnTo>
                        <a:pt x="364" y="15"/>
                      </a:lnTo>
                      <a:lnTo>
                        <a:pt x="366" y="13"/>
                      </a:lnTo>
                      <a:lnTo>
                        <a:pt x="367" y="11"/>
                      </a:lnTo>
                      <a:lnTo>
                        <a:pt x="369" y="8"/>
                      </a:lnTo>
                      <a:lnTo>
                        <a:pt x="367" y="4"/>
                      </a:lnTo>
                      <a:lnTo>
                        <a:pt x="366" y="2"/>
                      </a:lnTo>
                      <a:lnTo>
                        <a:pt x="364" y="1"/>
                      </a:lnTo>
                      <a:lnTo>
                        <a:pt x="361" y="0"/>
                      </a:lnTo>
                      <a:lnTo>
                        <a:pt x="8" y="0"/>
                      </a:lnTo>
                      <a:close/>
                    </a:path>
                  </a:pathLst>
                </a:custGeom>
                <a:solidFill>
                  <a:srgbClr val="000000"/>
                </a:solidFill>
                <a:ln w="9525">
                  <a:noFill/>
                  <a:round/>
                  <a:headEnd/>
                  <a:tailEnd/>
                </a:ln>
              </p:spPr>
              <p:txBody>
                <a:bodyPr/>
                <a:lstStyle/>
                <a:p>
                  <a:endParaRPr lang="en-US"/>
                </a:p>
              </p:txBody>
            </p:sp>
            <p:sp>
              <p:nvSpPr>
                <p:cNvPr id="8219" name="Freeform 32"/>
                <p:cNvSpPr>
                  <a:spLocks/>
                </p:cNvSpPr>
                <p:nvPr/>
              </p:nvSpPr>
              <p:spPr bwMode="auto">
                <a:xfrm rot="-566356">
                  <a:off x="1579" y="2078"/>
                  <a:ext cx="319" cy="11"/>
                </a:xfrm>
                <a:custGeom>
                  <a:avLst/>
                  <a:gdLst>
                    <a:gd name="T0" fmla="*/ 3 w 369"/>
                    <a:gd name="T1" fmla="*/ 0 h 17"/>
                    <a:gd name="T2" fmla="*/ 3 w 369"/>
                    <a:gd name="T3" fmla="*/ 1 h 17"/>
                    <a:gd name="T4" fmla="*/ 2 w 369"/>
                    <a:gd name="T5" fmla="*/ 1 h 17"/>
                    <a:gd name="T6" fmla="*/ 1 w 369"/>
                    <a:gd name="T7" fmla="*/ 1 h 17"/>
                    <a:gd name="T8" fmla="*/ 0 w 369"/>
                    <a:gd name="T9" fmla="*/ 1 h 17"/>
                    <a:gd name="T10" fmla="*/ 1 w 369"/>
                    <a:gd name="T11" fmla="*/ 1 h 17"/>
                    <a:gd name="T12" fmla="*/ 2 w 369"/>
                    <a:gd name="T13" fmla="*/ 1 h 17"/>
                    <a:gd name="T14" fmla="*/ 3 w 369"/>
                    <a:gd name="T15" fmla="*/ 1 h 17"/>
                    <a:gd name="T16" fmla="*/ 3 w 369"/>
                    <a:gd name="T17" fmla="*/ 1 h 17"/>
                    <a:gd name="T18" fmla="*/ 130 w 369"/>
                    <a:gd name="T19" fmla="*/ 1 h 17"/>
                    <a:gd name="T20" fmla="*/ 131 w 369"/>
                    <a:gd name="T21" fmla="*/ 1 h 17"/>
                    <a:gd name="T22" fmla="*/ 131 w 369"/>
                    <a:gd name="T23" fmla="*/ 1 h 17"/>
                    <a:gd name="T24" fmla="*/ 132 w 369"/>
                    <a:gd name="T25" fmla="*/ 1 h 17"/>
                    <a:gd name="T26" fmla="*/ 134 w 369"/>
                    <a:gd name="T27" fmla="*/ 1 h 17"/>
                    <a:gd name="T28" fmla="*/ 132 w 369"/>
                    <a:gd name="T29" fmla="*/ 1 h 17"/>
                    <a:gd name="T30" fmla="*/ 131 w 369"/>
                    <a:gd name="T31" fmla="*/ 1 h 17"/>
                    <a:gd name="T32" fmla="*/ 131 w 369"/>
                    <a:gd name="T33" fmla="*/ 1 h 17"/>
                    <a:gd name="T34" fmla="*/ 130 w 369"/>
                    <a:gd name="T35" fmla="*/ 0 h 17"/>
                    <a:gd name="T36" fmla="*/ 3 w 369"/>
                    <a:gd name="T37" fmla="*/ 0 h 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9"/>
                    <a:gd name="T58" fmla="*/ 0 h 17"/>
                    <a:gd name="T59" fmla="*/ 369 w 369"/>
                    <a:gd name="T60" fmla="*/ 17 h 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9" h="17">
                      <a:moveTo>
                        <a:pt x="8" y="0"/>
                      </a:moveTo>
                      <a:lnTo>
                        <a:pt x="5" y="2"/>
                      </a:lnTo>
                      <a:lnTo>
                        <a:pt x="2" y="3"/>
                      </a:lnTo>
                      <a:lnTo>
                        <a:pt x="1" y="5"/>
                      </a:lnTo>
                      <a:lnTo>
                        <a:pt x="0" y="9"/>
                      </a:lnTo>
                      <a:lnTo>
                        <a:pt x="1" y="12"/>
                      </a:lnTo>
                      <a:lnTo>
                        <a:pt x="2" y="14"/>
                      </a:lnTo>
                      <a:lnTo>
                        <a:pt x="5" y="15"/>
                      </a:lnTo>
                      <a:lnTo>
                        <a:pt x="8" y="17"/>
                      </a:lnTo>
                      <a:lnTo>
                        <a:pt x="361" y="17"/>
                      </a:lnTo>
                      <a:lnTo>
                        <a:pt x="364" y="15"/>
                      </a:lnTo>
                      <a:lnTo>
                        <a:pt x="366" y="14"/>
                      </a:lnTo>
                      <a:lnTo>
                        <a:pt x="367" y="12"/>
                      </a:lnTo>
                      <a:lnTo>
                        <a:pt x="369" y="9"/>
                      </a:lnTo>
                      <a:lnTo>
                        <a:pt x="367" y="5"/>
                      </a:lnTo>
                      <a:lnTo>
                        <a:pt x="366" y="3"/>
                      </a:lnTo>
                      <a:lnTo>
                        <a:pt x="364" y="2"/>
                      </a:lnTo>
                      <a:lnTo>
                        <a:pt x="361" y="0"/>
                      </a:lnTo>
                      <a:lnTo>
                        <a:pt x="8" y="0"/>
                      </a:lnTo>
                      <a:close/>
                    </a:path>
                  </a:pathLst>
                </a:custGeom>
                <a:solidFill>
                  <a:srgbClr val="000000"/>
                </a:solidFill>
                <a:ln w="9525">
                  <a:noFill/>
                  <a:round/>
                  <a:headEnd/>
                  <a:tailEnd/>
                </a:ln>
              </p:spPr>
              <p:txBody>
                <a:bodyPr/>
                <a:lstStyle/>
                <a:p>
                  <a:endParaRPr lang="en-US"/>
                </a:p>
              </p:txBody>
            </p:sp>
            <p:sp>
              <p:nvSpPr>
                <p:cNvPr id="8220" name="Freeform 33"/>
                <p:cNvSpPr>
                  <a:spLocks/>
                </p:cNvSpPr>
                <p:nvPr/>
              </p:nvSpPr>
              <p:spPr bwMode="auto">
                <a:xfrm rot="-566356">
                  <a:off x="1585" y="2112"/>
                  <a:ext cx="319" cy="11"/>
                </a:xfrm>
                <a:custGeom>
                  <a:avLst/>
                  <a:gdLst>
                    <a:gd name="T0" fmla="*/ 3 w 369"/>
                    <a:gd name="T1" fmla="*/ 0 h 16"/>
                    <a:gd name="T2" fmla="*/ 3 w 369"/>
                    <a:gd name="T3" fmla="*/ 1 h 16"/>
                    <a:gd name="T4" fmla="*/ 2 w 369"/>
                    <a:gd name="T5" fmla="*/ 1 h 16"/>
                    <a:gd name="T6" fmla="*/ 1 w 369"/>
                    <a:gd name="T7" fmla="*/ 1 h 16"/>
                    <a:gd name="T8" fmla="*/ 0 w 369"/>
                    <a:gd name="T9" fmla="*/ 1 h 16"/>
                    <a:gd name="T10" fmla="*/ 1 w 369"/>
                    <a:gd name="T11" fmla="*/ 1 h 16"/>
                    <a:gd name="T12" fmla="*/ 2 w 369"/>
                    <a:gd name="T13" fmla="*/ 1 h 16"/>
                    <a:gd name="T14" fmla="*/ 3 w 369"/>
                    <a:gd name="T15" fmla="*/ 1 h 16"/>
                    <a:gd name="T16" fmla="*/ 3 w 369"/>
                    <a:gd name="T17" fmla="*/ 1 h 16"/>
                    <a:gd name="T18" fmla="*/ 130 w 369"/>
                    <a:gd name="T19" fmla="*/ 1 h 16"/>
                    <a:gd name="T20" fmla="*/ 131 w 369"/>
                    <a:gd name="T21" fmla="*/ 1 h 16"/>
                    <a:gd name="T22" fmla="*/ 131 w 369"/>
                    <a:gd name="T23" fmla="*/ 1 h 16"/>
                    <a:gd name="T24" fmla="*/ 132 w 369"/>
                    <a:gd name="T25" fmla="*/ 1 h 16"/>
                    <a:gd name="T26" fmla="*/ 134 w 369"/>
                    <a:gd name="T27" fmla="*/ 1 h 16"/>
                    <a:gd name="T28" fmla="*/ 132 w 369"/>
                    <a:gd name="T29" fmla="*/ 1 h 16"/>
                    <a:gd name="T30" fmla="*/ 131 w 369"/>
                    <a:gd name="T31" fmla="*/ 1 h 16"/>
                    <a:gd name="T32" fmla="*/ 131 w 369"/>
                    <a:gd name="T33" fmla="*/ 1 h 16"/>
                    <a:gd name="T34" fmla="*/ 130 w 369"/>
                    <a:gd name="T35" fmla="*/ 0 h 16"/>
                    <a:gd name="T36" fmla="*/ 3 w 369"/>
                    <a:gd name="T37" fmla="*/ 0 h 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9"/>
                    <a:gd name="T58" fmla="*/ 0 h 16"/>
                    <a:gd name="T59" fmla="*/ 369 w 369"/>
                    <a:gd name="T60" fmla="*/ 16 h 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9" h="16">
                      <a:moveTo>
                        <a:pt x="8" y="0"/>
                      </a:moveTo>
                      <a:lnTo>
                        <a:pt x="5" y="1"/>
                      </a:lnTo>
                      <a:lnTo>
                        <a:pt x="2" y="3"/>
                      </a:lnTo>
                      <a:lnTo>
                        <a:pt x="1" y="5"/>
                      </a:lnTo>
                      <a:lnTo>
                        <a:pt x="0" y="8"/>
                      </a:lnTo>
                      <a:lnTo>
                        <a:pt x="1" y="12"/>
                      </a:lnTo>
                      <a:lnTo>
                        <a:pt x="2" y="14"/>
                      </a:lnTo>
                      <a:lnTo>
                        <a:pt x="5" y="15"/>
                      </a:lnTo>
                      <a:lnTo>
                        <a:pt x="8" y="16"/>
                      </a:lnTo>
                      <a:lnTo>
                        <a:pt x="361" y="16"/>
                      </a:lnTo>
                      <a:lnTo>
                        <a:pt x="364" y="15"/>
                      </a:lnTo>
                      <a:lnTo>
                        <a:pt x="366" y="14"/>
                      </a:lnTo>
                      <a:lnTo>
                        <a:pt x="367" y="12"/>
                      </a:lnTo>
                      <a:lnTo>
                        <a:pt x="369" y="8"/>
                      </a:lnTo>
                      <a:lnTo>
                        <a:pt x="367" y="5"/>
                      </a:lnTo>
                      <a:lnTo>
                        <a:pt x="366" y="3"/>
                      </a:lnTo>
                      <a:lnTo>
                        <a:pt x="364" y="1"/>
                      </a:lnTo>
                      <a:lnTo>
                        <a:pt x="361" y="0"/>
                      </a:lnTo>
                      <a:lnTo>
                        <a:pt x="8" y="0"/>
                      </a:lnTo>
                      <a:close/>
                    </a:path>
                  </a:pathLst>
                </a:custGeom>
                <a:solidFill>
                  <a:srgbClr val="000000"/>
                </a:solidFill>
                <a:ln w="9525">
                  <a:noFill/>
                  <a:round/>
                  <a:headEnd/>
                  <a:tailEnd/>
                </a:ln>
              </p:spPr>
              <p:txBody>
                <a:bodyPr/>
                <a:lstStyle/>
                <a:p>
                  <a:endParaRPr lang="en-US"/>
                </a:p>
              </p:txBody>
            </p:sp>
            <p:sp>
              <p:nvSpPr>
                <p:cNvPr id="8221" name="Freeform 34"/>
                <p:cNvSpPr>
                  <a:spLocks/>
                </p:cNvSpPr>
                <p:nvPr/>
              </p:nvSpPr>
              <p:spPr bwMode="auto">
                <a:xfrm rot="-566356">
                  <a:off x="1591" y="2148"/>
                  <a:ext cx="319" cy="11"/>
                </a:xfrm>
                <a:custGeom>
                  <a:avLst/>
                  <a:gdLst>
                    <a:gd name="T0" fmla="*/ 3 w 369"/>
                    <a:gd name="T1" fmla="*/ 0 h 16"/>
                    <a:gd name="T2" fmla="*/ 3 w 369"/>
                    <a:gd name="T3" fmla="*/ 1 h 16"/>
                    <a:gd name="T4" fmla="*/ 2 w 369"/>
                    <a:gd name="T5" fmla="*/ 1 h 16"/>
                    <a:gd name="T6" fmla="*/ 1 w 369"/>
                    <a:gd name="T7" fmla="*/ 1 h 16"/>
                    <a:gd name="T8" fmla="*/ 0 w 369"/>
                    <a:gd name="T9" fmla="*/ 1 h 16"/>
                    <a:gd name="T10" fmla="*/ 1 w 369"/>
                    <a:gd name="T11" fmla="*/ 1 h 16"/>
                    <a:gd name="T12" fmla="*/ 2 w 369"/>
                    <a:gd name="T13" fmla="*/ 1 h 16"/>
                    <a:gd name="T14" fmla="*/ 3 w 369"/>
                    <a:gd name="T15" fmla="*/ 1 h 16"/>
                    <a:gd name="T16" fmla="*/ 3 w 369"/>
                    <a:gd name="T17" fmla="*/ 1 h 16"/>
                    <a:gd name="T18" fmla="*/ 130 w 369"/>
                    <a:gd name="T19" fmla="*/ 1 h 16"/>
                    <a:gd name="T20" fmla="*/ 131 w 369"/>
                    <a:gd name="T21" fmla="*/ 1 h 16"/>
                    <a:gd name="T22" fmla="*/ 131 w 369"/>
                    <a:gd name="T23" fmla="*/ 1 h 16"/>
                    <a:gd name="T24" fmla="*/ 132 w 369"/>
                    <a:gd name="T25" fmla="*/ 1 h 16"/>
                    <a:gd name="T26" fmla="*/ 134 w 369"/>
                    <a:gd name="T27" fmla="*/ 1 h 16"/>
                    <a:gd name="T28" fmla="*/ 132 w 369"/>
                    <a:gd name="T29" fmla="*/ 1 h 16"/>
                    <a:gd name="T30" fmla="*/ 131 w 369"/>
                    <a:gd name="T31" fmla="*/ 1 h 16"/>
                    <a:gd name="T32" fmla="*/ 131 w 369"/>
                    <a:gd name="T33" fmla="*/ 1 h 16"/>
                    <a:gd name="T34" fmla="*/ 130 w 369"/>
                    <a:gd name="T35" fmla="*/ 0 h 16"/>
                    <a:gd name="T36" fmla="*/ 3 w 369"/>
                    <a:gd name="T37" fmla="*/ 0 h 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9"/>
                    <a:gd name="T58" fmla="*/ 0 h 16"/>
                    <a:gd name="T59" fmla="*/ 369 w 369"/>
                    <a:gd name="T60" fmla="*/ 16 h 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9" h="16">
                      <a:moveTo>
                        <a:pt x="8" y="0"/>
                      </a:moveTo>
                      <a:lnTo>
                        <a:pt x="5" y="1"/>
                      </a:lnTo>
                      <a:lnTo>
                        <a:pt x="2" y="3"/>
                      </a:lnTo>
                      <a:lnTo>
                        <a:pt x="1" y="5"/>
                      </a:lnTo>
                      <a:lnTo>
                        <a:pt x="0" y="8"/>
                      </a:lnTo>
                      <a:lnTo>
                        <a:pt x="1" y="12"/>
                      </a:lnTo>
                      <a:lnTo>
                        <a:pt x="2" y="14"/>
                      </a:lnTo>
                      <a:lnTo>
                        <a:pt x="5" y="15"/>
                      </a:lnTo>
                      <a:lnTo>
                        <a:pt x="8" y="16"/>
                      </a:lnTo>
                      <a:lnTo>
                        <a:pt x="361" y="16"/>
                      </a:lnTo>
                      <a:lnTo>
                        <a:pt x="364" y="15"/>
                      </a:lnTo>
                      <a:lnTo>
                        <a:pt x="366" y="14"/>
                      </a:lnTo>
                      <a:lnTo>
                        <a:pt x="367" y="12"/>
                      </a:lnTo>
                      <a:lnTo>
                        <a:pt x="369" y="8"/>
                      </a:lnTo>
                      <a:lnTo>
                        <a:pt x="367" y="5"/>
                      </a:lnTo>
                      <a:lnTo>
                        <a:pt x="366" y="3"/>
                      </a:lnTo>
                      <a:lnTo>
                        <a:pt x="364" y="1"/>
                      </a:lnTo>
                      <a:lnTo>
                        <a:pt x="361" y="0"/>
                      </a:lnTo>
                      <a:lnTo>
                        <a:pt x="8" y="0"/>
                      </a:lnTo>
                      <a:close/>
                    </a:path>
                  </a:pathLst>
                </a:custGeom>
                <a:solidFill>
                  <a:srgbClr val="000000"/>
                </a:solidFill>
                <a:ln w="9525">
                  <a:noFill/>
                  <a:round/>
                  <a:headEnd/>
                  <a:tailEnd/>
                </a:ln>
              </p:spPr>
              <p:txBody>
                <a:bodyPr/>
                <a:lstStyle/>
                <a:p>
                  <a:endParaRPr lang="en-US"/>
                </a:p>
              </p:txBody>
            </p:sp>
            <p:sp>
              <p:nvSpPr>
                <p:cNvPr id="8222" name="Freeform 35"/>
                <p:cNvSpPr>
                  <a:spLocks/>
                </p:cNvSpPr>
                <p:nvPr/>
              </p:nvSpPr>
              <p:spPr bwMode="auto">
                <a:xfrm rot="-566356">
                  <a:off x="1687" y="2259"/>
                  <a:ext cx="242" cy="11"/>
                </a:xfrm>
                <a:custGeom>
                  <a:avLst/>
                  <a:gdLst>
                    <a:gd name="T0" fmla="*/ 3 w 280"/>
                    <a:gd name="T1" fmla="*/ 0 h 17"/>
                    <a:gd name="T2" fmla="*/ 3 w 280"/>
                    <a:gd name="T3" fmla="*/ 1 h 17"/>
                    <a:gd name="T4" fmla="*/ 2 w 280"/>
                    <a:gd name="T5" fmla="*/ 1 h 17"/>
                    <a:gd name="T6" fmla="*/ 1 w 280"/>
                    <a:gd name="T7" fmla="*/ 1 h 17"/>
                    <a:gd name="T8" fmla="*/ 0 w 280"/>
                    <a:gd name="T9" fmla="*/ 1 h 17"/>
                    <a:gd name="T10" fmla="*/ 1 w 280"/>
                    <a:gd name="T11" fmla="*/ 1 h 17"/>
                    <a:gd name="T12" fmla="*/ 2 w 280"/>
                    <a:gd name="T13" fmla="*/ 1 h 17"/>
                    <a:gd name="T14" fmla="*/ 3 w 280"/>
                    <a:gd name="T15" fmla="*/ 1 h 17"/>
                    <a:gd name="T16" fmla="*/ 3 w 280"/>
                    <a:gd name="T17" fmla="*/ 1 h 17"/>
                    <a:gd name="T18" fmla="*/ 98 w 280"/>
                    <a:gd name="T19" fmla="*/ 1 h 17"/>
                    <a:gd name="T20" fmla="*/ 99 w 280"/>
                    <a:gd name="T21" fmla="*/ 1 h 17"/>
                    <a:gd name="T22" fmla="*/ 100 w 280"/>
                    <a:gd name="T23" fmla="*/ 1 h 17"/>
                    <a:gd name="T24" fmla="*/ 100 w 280"/>
                    <a:gd name="T25" fmla="*/ 1 h 17"/>
                    <a:gd name="T26" fmla="*/ 101 w 280"/>
                    <a:gd name="T27" fmla="*/ 1 h 17"/>
                    <a:gd name="T28" fmla="*/ 100 w 280"/>
                    <a:gd name="T29" fmla="*/ 1 h 17"/>
                    <a:gd name="T30" fmla="*/ 100 w 280"/>
                    <a:gd name="T31" fmla="*/ 1 h 17"/>
                    <a:gd name="T32" fmla="*/ 99 w 280"/>
                    <a:gd name="T33" fmla="*/ 1 h 17"/>
                    <a:gd name="T34" fmla="*/ 98 w 280"/>
                    <a:gd name="T35" fmla="*/ 0 h 17"/>
                    <a:gd name="T36" fmla="*/ 3 w 280"/>
                    <a:gd name="T37" fmla="*/ 0 h 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80"/>
                    <a:gd name="T58" fmla="*/ 0 h 17"/>
                    <a:gd name="T59" fmla="*/ 280 w 280"/>
                    <a:gd name="T60" fmla="*/ 17 h 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80" h="17">
                      <a:moveTo>
                        <a:pt x="8" y="0"/>
                      </a:moveTo>
                      <a:lnTo>
                        <a:pt x="4" y="2"/>
                      </a:lnTo>
                      <a:lnTo>
                        <a:pt x="2" y="3"/>
                      </a:lnTo>
                      <a:lnTo>
                        <a:pt x="1" y="5"/>
                      </a:lnTo>
                      <a:lnTo>
                        <a:pt x="0" y="8"/>
                      </a:lnTo>
                      <a:lnTo>
                        <a:pt x="1" y="12"/>
                      </a:lnTo>
                      <a:lnTo>
                        <a:pt x="2" y="14"/>
                      </a:lnTo>
                      <a:lnTo>
                        <a:pt x="4" y="15"/>
                      </a:lnTo>
                      <a:lnTo>
                        <a:pt x="8" y="17"/>
                      </a:lnTo>
                      <a:lnTo>
                        <a:pt x="272" y="17"/>
                      </a:lnTo>
                      <a:lnTo>
                        <a:pt x="275" y="15"/>
                      </a:lnTo>
                      <a:lnTo>
                        <a:pt x="277" y="14"/>
                      </a:lnTo>
                      <a:lnTo>
                        <a:pt x="278" y="12"/>
                      </a:lnTo>
                      <a:lnTo>
                        <a:pt x="280" y="8"/>
                      </a:lnTo>
                      <a:lnTo>
                        <a:pt x="278" y="5"/>
                      </a:lnTo>
                      <a:lnTo>
                        <a:pt x="277" y="3"/>
                      </a:lnTo>
                      <a:lnTo>
                        <a:pt x="275" y="2"/>
                      </a:lnTo>
                      <a:lnTo>
                        <a:pt x="272" y="0"/>
                      </a:lnTo>
                      <a:lnTo>
                        <a:pt x="8" y="0"/>
                      </a:lnTo>
                      <a:close/>
                    </a:path>
                  </a:pathLst>
                </a:custGeom>
                <a:solidFill>
                  <a:srgbClr val="000000"/>
                </a:solidFill>
                <a:ln w="9525">
                  <a:noFill/>
                  <a:round/>
                  <a:headEnd/>
                  <a:tailEnd/>
                </a:ln>
              </p:spPr>
              <p:txBody>
                <a:bodyPr/>
                <a:lstStyle/>
                <a:p>
                  <a:endParaRPr lang="en-US"/>
                </a:p>
              </p:txBody>
            </p:sp>
            <p:sp>
              <p:nvSpPr>
                <p:cNvPr id="8223" name="Freeform 36"/>
                <p:cNvSpPr>
                  <a:spLocks/>
                </p:cNvSpPr>
                <p:nvPr/>
              </p:nvSpPr>
              <p:spPr bwMode="auto">
                <a:xfrm rot="-566356">
                  <a:off x="1559" y="1964"/>
                  <a:ext cx="167" cy="11"/>
                </a:xfrm>
                <a:custGeom>
                  <a:avLst/>
                  <a:gdLst>
                    <a:gd name="T0" fmla="*/ 3 w 191"/>
                    <a:gd name="T1" fmla="*/ 0 h 16"/>
                    <a:gd name="T2" fmla="*/ 3 w 191"/>
                    <a:gd name="T3" fmla="*/ 1 h 16"/>
                    <a:gd name="T4" fmla="*/ 2 w 191"/>
                    <a:gd name="T5" fmla="*/ 1 h 16"/>
                    <a:gd name="T6" fmla="*/ 1 w 191"/>
                    <a:gd name="T7" fmla="*/ 1 h 16"/>
                    <a:gd name="T8" fmla="*/ 0 w 191"/>
                    <a:gd name="T9" fmla="*/ 1 h 16"/>
                    <a:gd name="T10" fmla="*/ 1 w 191"/>
                    <a:gd name="T11" fmla="*/ 1 h 16"/>
                    <a:gd name="T12" fmla="*/ 2 w 191"/>
                    <a:gd name="T13" fmla="*/ 1 h 16"/>
                    <a:gd name="T14" fmla="*/ 3 w 191"/>
                    <a:gd name="T15" fmla="*/ 1 h 16"/>
                    <a:gd name="T16" fmla="*/ 3 w 191"/>
                    <a:gd name="T17" fmla="*/ 1 h 16"/>
                    <a:gd name="T18" fmla="*/ 72 w 191"/>
                    <a:gd name="T19" fmla="*/ 1 h 16"/>
                    <a:gd name="T20" fmla="*/ 73 w 191"/>
                    <a:gd name="T21" fmla="*/ 1 h 16"/>
                    <a:gd name="T22" fmla="*/ 73 w 191"/>
                    <a:gd name="T23" fmla="*/ 1 h 16"/>
                    <a:gd name="T24" fmla="*/ 74 w 191"/>
                    <a:gd name="T25" fmla="*/ 1 h 16"/>
                    <a:gd name="T26" fmla="*/ 75 w 191"/>
                    <a:gd name="T27" fmla="*/ 1 h 16"/>
                    <a:gd name="T28" fmla="*/ 74 w 191"/>
                    <a:gd name="T29" fmla="*/ 1 h 16"/>
                    <a:gd name="T30" fmla="*/ 73 w 191"/>
                    <a:gd name="T31" fmla="*/ 1 h 16"/>
                    <a:gd name="T32" fmla="*/ 73 w 191"/>
                    <a:gd name="T33" fmla="*/ 1 h 16"/>
                    <a:gd name="T34" fmla="*/ 72 w 191"/>
                    <a:gd name="T35" fmla="*/ 0 h 16"/>
                    <a:gd name="T36" fmla="*/ 3 w 191"/>
                    <a:gd name="T37" fmla="*/ 0 h 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1"/>
                    <a:gd name="T58" fmla="*/ 0 h 16"/>
                    <a:gd name="T59" fmla="*/ 191 w 191"/>
                    <a:gd name="T60" fmla="*/ 16 h 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1" h="16">
                      <a:moveTo>
                        <a:pt x="8" y="0"/>
                      </a:moveTo>
                      <a:lnTo>
                        <a:pt x="5" y="1"/>
                      </a:lnTo>
                      <a:lnTo>
                        <a:pt x="2" y="2"/>
                      </a:lnTo>
                      <a:lnTo>
                        <a:pt x="1" y="6"/>
                      </a:lnTo>
                      <a:lnTo>
                        <a:pt x="0" y="8"/>
                      </a:lnTo>
                      <a:lnTo>
                        <a:pt x="1" y="11"/>
                      </a:lnTo>
                      <a:lnTo>
                        <a:pt x="2" y="14"/>
                      </a:lnTo>
                      <a:lnTo>
                        <a:pt x="5" y="15"/>
                      </a:lnTo>
                      <a:lnTo>
                        <a:pt x="8" y="16"/>
                      </a:lnTo>
                      <a:lnTo>
                        <a:pt x="183" y="16"/>
                      </a:lnTo>
                      <a:lnTo>
                        <a:pt x="187" y="15"/>
                      </a:lnTo>
                      <a:lnTo>
                        <a:pt x="189" y="14"/>
                      </a:lnTo>
                      <a:lnTo>
                        <a:pt x="190" y="11"/>
                      </a:lnTo>
                      <a:lnTo>
                        <a:pt x="191" y="8"/>
                      </a:lnTo>
                      <a:lnTo>
                        <a:pt x="190" y="6"/>
                      </a:lnTo>
                      <a:lnTo>
                        <a:pt x="189" y="2"/>
                      </a:lnTo>
                      <a:lnTo>
                        <a:pt x="187" y="1"/>
                      </a:lnTo>
                      <a:lnTo>
                        <a:pt x="183" y="0"/>
                      </a:lnTo>
                      <a:lnTo>
                        <a:pt x="8" y="0"/>
                      </a:lnTo>
                      <a:close/>
                    </a:path>
                  </a:pathLst>
                </a:custGeom>
                <a:solidFill>
                  <a:srgbClr val="000000"/>
                </a:solidFill>
                <a:ln w="9525">
                  <a:noFill/>
                  <a:round/>
                  <a:headEnd/>
                  <a:tailEnd/>
                </a:ln>
              </p:spPr>
              <p:txBody>
                <a:bodyPr/>
                <a:lstStyle/>
                <a:p>
                  <a:endParaRPr lang="en-US"/>
                </a:p>
              </p:txBody>
            </p:sp>
            <p:sp>
              <p:nvSpPr>
                <p:cNvPr id="8224" name="Freeform 37"/>
                <p:cNvSpPr>
                  <a:spLocks/>
                </p:cNvSpPr>
                <p:nvPr/>
              </p:nvSpPr>
              <p:spPr bwMode="auto">
                <a:xfrm rot="-566356">
                  <a:off x="1554" y="1934"/>
                  <a:ext cx="167" cy="11"/>
                </a:xfrm>
                <a:custGeom>
                  <a:avLst/>
                  <a:gdLst>
                    <a:gd name="T0" fmla="*/ 3 w 191"/>
                    <a:gd name="T1" fmla="*/ 0 h 16"/>
                    <a:gd name="T2" fmla="*/ 3 w 191"/>
                    <a:gd name="T3" fmla="*/ 1 h 16"/>
                    <a:gd name="T4" fmla="*/ 2 w 191"/>
                    <a:gd name="T5" fmla="*/ 1 h 16"/>
                    <a:gd name="T6" fmla="*/ 1 w 191"/>
                    <a:gd name="T7" fmla="*/ 1 h 16"/>
                    <a:gd name="T8" fmla="*/ 0 w 191"/>
                    <a:gd name="T9" fmla="*/ 1 h 16"/>
                    <a:gd name="T10" fmla="*/ 1 w 191"/>
                    <a:gd name="T11" fmla="*/ 1 h 16"/>
                    <a:gd name="T12" fmla="*/ 2 w 191"/>
                    <a:gd name="T13" fmla="*/ 1 h 16"/>
                    <a:gd name="T14" fmla="*/ 3 w 191"/>
                    <a:gd name="T15" fmla="*/ 1 h 16"/>
                    <a:gd name="T16" fmla="*/ 3 w 191"/>
                    <a:gd name="T17" fmla="*/ 1 h 16"/>
                    <a:gd name="T18" fmla="*/ 72 w 191"/>
                    <a:gd name="T19" fmla="*/ 1 h 16"/>
                    <a:gd name="T20" fmla="*/ 73 w 191"/>
                    <a:gd name="T21" fmla="*/ 1 h 16"/>
                    <a:gd name="T22" fmla="*/ 73 w 191"/>
                    <a:gd name="T23" fmla="*/ 1 h 16"/>
                    <a:gd name="T24" fmla="*/ 74 w 191"/>
                    <a:gd name="T25" fmla="*/ 1 h 16"/>
                    <a:gd name="T26" fmla="*/ 75 w 191"/>
                    <a:gd name="T27" fmla="*/ 1 h 16"/>
                    <a:gd name="T28" fmla="*/ 74 w 191"/>
                    <a:gd name="T29" fmla="*/ 1 h 16"/>
                    <a:gd name="T30" fmla="*/ 73 w 191"/>
                    <a:gd name="T31" fmla="*/ 1 h 16"/>
                    <a:gd name="T32" fmla="*/ 73 w 191"/>
                    <a:gd name="T33" fmla="*/ 1 h 16"/>
                    <a:gd name="T34" fmla="*/ 72 w 191"/>
                    <a:gd name="T35" fmla="*/ 0 h 16"/>
                    <a:gd name="T36" fmla="*/ 3 w 191"/>
                    <a:gd name="T37" fmla="*/ 0 h 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1"/>
                    <a:gd name="T58" fmla="*/ 0 h 16"/>
                    <a:gd name="T59" fmla="*/ 191 w 191"/>
                    <a:gd name="T60" fmla="*/ 16 h 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1" h="16">
                      <a:moveTo>
                        <a:pt x="8" y="0"/>
                      </a:moveTo>
                      <a:lnTo>
                        <a:pt x="5" y="1"/>
                      </a:lnTo>
                      <a:lnTo>
                        <a:pt x="2" y="2"/>
                      </a:lnTo>
                      <a:lnTo>
                        <a:pt x="1" y="5"/>
                      </a:lnTo>
                      <a:lnTo>
                        <a:pt x="0" y="8"/>
                      </a:lnTo>
                      <a:lnTo>
                        <a:pt x="1" y="10"/>
                      </a:lnTo>
                      <a:lnTo>
                        <a:pt x="2" y="14"/>
                      </a:lnTo>
                      <a:lnTo>
                        <a:pt x="5" y="15"/>
                      </a:lnTo>
                      <a:lnTo>
                        <a:pt x="8" y="16"/>
                      </a:lnTo>
                      <a:lnTo>
                        <a:pt x="183" y="16"/>
                      </a:lnTo>
                      <a:lnTo>
                        <a:pt x="187" y="15"/>
                      </a:lnTo>
                      <a:lnTo>
                        <a:pt x="189" y="14"/>
                      </a:lnTo>
                      <a:lnTo>
                        <a:pt x="190" y="10"/>
                      </a:lnTo>
                      <a:lnTo>
                        <a:pt x="191" y="8"/>
                      </a:lnTo>
                      <a:lnTo>
                        <a:pt x="190" y="5"/>
                      </a:lnTo>
                      <a:lnTo>
                        <a:pt x="189" y="2"/>
                      </a:lnTo>
                      <a:lnTo>
                        <a:pt x="187" y="1"/>
                      </a:lnTo>
                      <a:lnTo>
                        <a:pt x="183" y="0"/>
                      </a:lnTo>
                      <a:lnTo>
                        <a:pt x="8" y="0"/>
                      </a:lnTo>
                      <a:close/>
                    </a:path>
                  </a:pathLst>
                </a:custGeom>
                <a:solidFill>
                  <a:srgbClr val="000000"/>
                </a:solidFill>
                <a:ln w="9525">
                  <a:noFill/>
                  <a:round/>
                  <a:headEnd/>
                  <a:tailEnd/>
                </a:ln>
              </p:spPr>
              <p:txBody>
                <a:bodyPr/>
                <a:lstStyle/>
                <a:p>
                  <a:endParaRPr lang="en-US"/>
                </a:p>
              </p:txBody>
            </p:sp>
            <p:sp>
              <p:nvSpPr>
                <p:cNvPr id="8225" name="Freeform 38"/>
                <p:cNvSpPr>
                  <a:spLocks/>
                </p:cNvSpPr>
                <p:nvPr/>
              </p:nvSpPr>
              <p:spPr bwMode="auto">
                <a:xfrm rot="-566356">
                  <a:off x="1616" y="2263"/>
                  <a:ext cx="46" cy="39"/>
                </a:xfrm>
                <a:custGeom>
                  <a:avLst/>
                  <a:gdLst>
                    <a:gd name="T0" fmla="*/ 17 w 54"/>
                    <a:gd name="T1" fmla="*/ 3 h 58"/>
                    <a:gd name="T2" fmla="*/ 17 w 54"/>
                    <a:gd name="T3" fmla="*/ 3 h 58"/>
                    <a:gd name="T4" fmla="*/ 12 w 54"/>
                    <a:gd name="T5" fmla="*/ 3 h 58"/>
                    <a:gd name="T6" fmla="*/ 9 w 54"/>
                    <a:gd name="T7" fmla="*/ 3 h 58"/>
                    <a:gd name="T8" fmla="*/ 9 w 54"/>
                    <a:gd name="T9" fmla="*/ 3 h 58"/>
                    <a:gd name="T10" fmla="*/ 9 w 54"/>
                    <a:gd name="T11" fmla="*/ 3 h 58"/>
                    <a:gd name="T12" fmla="*/ 9 w 54"/>
                    <a:gd name="T13" fmla="*/ 3 h 58"/>
                    <a:gd name="T14" fmla="*/ 9 w 54"/>
                    <a:gd name="T15" fmla="*/ 3 h 58"/>
                    <a:gd name="T16" fmla="*/ 5 w 54"/>
                    <a:gd name="T17" fmla="*/ 3 h 58"/>
                    <a:gd name="T18" fmla="*/ 2 w 54"/>
                    <a:gd name="T19" fmla="*/ 3 h 58"/>
                    <a:gd name="T20" fmla="*/ 1 w 54"/>
                    <a:gd name="T21" fmla="*/ 3 h 58"/>
                    <a:gd name="T22" fmla="*/ 1 w 54"/>
                    <a:gd name="T23" fmla="*/ 3 h 58"/>
                    <a:gd name="T24" fmla="*/ 2 w 54"/>
                    <a:gd name="T25" fmla="*/ 3 h 58"/>
                    <a:gd name="T26" fmla="*/ 6 w 54"/>
                    <a:gd name="T27" fmla="*/ 2 h 58"/>
                    <a:gd name="T28" fmla="*/ 6 w 54"/>
                    <a:gd name="T29" fmla="*/ 2 h 58"/>
                    <a:gd name="T30" fmla="*/ 6 w 54"/>
                    <a:gd name="T31" fmla="*/ 2 h 58"/>
                    <a:gd name="T32" fmla="*/ 0 w 54"/>
                    <a:gd name="T33" fmla="*/ 1 h 58"/>
                    <a:gd name="T34" fmla="*/ 0 w 54"/>
                    <a:gd name="T35" fmla="*/ 1 h 58"/>
                    <a:gd name="T36" fmla="*/ 0 w 54"/>
                    <a:gd name="T37" fmla="*/ 1 h 58"/>
                    <a:gd name="T38" fmla="*/ 0 w 54"/>
                    <a:gd name="T39" fmla="*/ 0 h 58"/>
                    <a:gd name="T40" fmla="*/ 1 w 54"/>
                    <a:gd name="T41" fmla="*/ 0 h 58"/>
                    <a:gd name="T42" fmla="*/ 6 w 54"/>
                    <a:gd name="T43" fmla="*/ 1 h 58"/>
                    <a:gd name="T44" fmla="*/ 9 w 54"/>
                    <a:gd name="T45" fmla="*/ 1 h 58"/>
                    <a:gd name="T46" fmla="*/ 9 w 54"/>
                    <a:gd name="T47" fmla="*/ 1 h 58"/>
                    <a:gd name="T48" fmla="*/ 9 w 54"/>
                    <a:gd name="T49" fmla="*/ 1 h 58"/>
                    <a:gd name="T50" fmla="*/ 9 w 54"/>
                    <a:gd name="T51" fmla="*/ 1 h 58"/>
                    <a:gd name="T52" fmla="*/ 12 w 54"/>
                    <a:gd name="T53" fmla="*/ 1 h 58"/>
                    <a:gd name="T54" fmla="*/ 17 w 54"/>
                    <a:gd name="T55" fmla="*/ 0 h 58"/>
                    <a:gd name="T56" fmla="*/ 17 w 54"/>
                    <a:gd name="T57" fmla="*/ 0 h 58"/>
                    <a:gd name="T58" fmla="*/ 17 w 54"/>
                    <a:gd name="T59" fmla="*/ 1 h 58"/>
                    <a:gd name="T60" fmla="*/ 17 w 54"/>
                    <a:gd name="T61" fmla="*/ 1 h 58"/>
                    <a:gd name="T62" fmla="*/ 17 w 54"/>
                    <a:gd name="T63" fmla="*/ 1 h 58"/>
                    <a:gd name="T64" fmla="*/ 12 w 54"/>
                    <a:gd name="T65" fmla="*/ 2 h 58"/>
                    <a:gd name="T66" fmla="*/ 17 w 54"/>
                    <a:gd name="T67" fmla="*/ 3 h 58"/>
                    <a:gd name="T68" fmla="*/ 17 w 54"/>
                    <a:gd name="T69" fmla="*/ 3 h 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4"/>
                    <a:gd name="T106" fmla="*/ 0 h 58"/>
                    <a:gd name="T107" fmla="*/ 54 w 54"/>
                    <a:gd name="T108" fmla="*/ 58 h 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4" h="58">
                      <a:moveTo>
                        <a:pt x="54" y="57"/>
                      </a:moveTo>
                      <a:lnTo>
                        <a:pt x="54" y="57"/>
                      </a:lnTo>
                      <a:lnTo>
                        <a:pt x="54" y="58"/>
                      </a:lnTo>
                      <a:lnTo>
                        <a:pt x="53" y="58"/>
                      </a:lnTo>
                      <a:lnTo>
                        <a:pt x="39" y="58"/>
                      </a:lnTo>
                      <a:lnTo>
                        <a:pt x="38" y="57"/>
                      </a:lnTo>
                      <a:lnTo>
                        <a:pt x="29" y="42"/>
                      </a:lnTo>
                      <a:lnTo>
                        <a:pt x="28" y="42"/>
                      </a:lnTo>
                      <a:lnTo>
                        <a:pt x="28" y="41"/>
                      </a:lnTo>
                      <a:lnTo>
                        <a:pt x="26" y="41"/>
                      </a:lnTo>
                      <a:lnTo>
                        <a:pt x="26" y="42"/>
                      </a:lnTo>
                      <a:lnTo>
                        <a:pt x="16" y="57"/>
                      </a:lnTo>
                      <a:lnTo>
                        <a:pt x="15" y="58"/>
                      </a:lnTo>
                      <a:lnTo>
                        <a:pt x="3" y="58"/>
                      </a:lnTo>
                      <a:lnTo>
                        <a:pt x="2" y="58"/>
                      </a:lnTo>
                      <a:lnTo>
                        <a:pt x="1" y="58"/>
                      </a:lnTo>
                      <a:lnTo>
                        <a:pt x="1" y="57"/>
                      </a:lnTo>
                      <a:lnTo>
                        <a:pt x="2" y="57"/>
                      </a:lnTo>
                      <a:lnTo>
                        <a:pt x="2" y="56"/>
                      </a:lnTo>
                      <a:lnTo>
                        <a:pt x="17" y="30"/>
                      </a:lnTo>
                      <a:lnTo>
                        <a:pt x="17" y="29"/>
                      </a:lnTo>
                      <a:lnTo>
                        <a:pt x="0" y="2"/>
                      </a:lnTo>
                      <a:lnTo>
                        <a:pt x="0" y="1"/>
                      </a:lnTo>
                      <a:lnTo>
                        <a:pt x="0" y="0"/>
                      </a:lnTo>
                      <a:lnTo>
                        <a:pt x="1" y="0"/>
                      </a:lnTo>
                      <a:lnTo>
                        <a:pt x="15" y="0"/>
                      </a:lnTo>
                      <a:lnTo>
                        <a:pt x="16" y="1"/>
                      </a:lnTo>
                      <a:lnTo>
                        <a:pt x="26" y="16"/>
                      </a:lnTo>
                      <a:lnTo>
                        <a:pt x="26" y="17"/>
                      </a:lnTo>
                      <a:lnTo>
                        <a:pt x="28" y="17"/>
                      </a:lnTo>
                      <a:lnTo>
                        <a:pt x="28" y="16"/>
                      </a:lnTo>
                      <a:lnTo>
                        <a:pt x="38" y="1"/>
                      </a:lnTo>
                      <a:lnTo>
                        <a:pt x="39" y="0"/>
                      </a:lnTo>
                      <a:lnTo>
                        <a:pt x="53" y="0"/>
                      </a:lnTo>
                      <a:lnTo>
                        <a:pt x="54" y="0"/>
                      </a:lnTo>
                      <a:lnTo>
                        <a:pt x="54" y="1"/>
                      </a:lnTo>
                      <a:lnTo>
                        <a:pt x="54" y="2"/>
                      </a:lnTo>
                      <a:lnTo>
                        <a:pt x="37" y="29"/>
                      </a:lnTo>
                      <a:lnTo>
                        <a:pt x="37" y="30"/>
                      </a:lnTo>
                      <a:lnTo>
                        <a:pt x="54" y="56"/>
                      </a:lnTo>
                      <a:lnTo>
                        <a:pt x="54" y="57"/>
                      </a:lnTo>
                      <a:close/>
                    </a:path>
                  </a:pathLst>
                </a:custGeom>
                <a:solidFill>
                  <a:srgbClr val="000000"/>
                </a:solidFill>
                <a:ln w="9525">
                  <a:noFill/>
                  <a:round/>
                  <a:headEnd/>
                  <a:tailEnd/>
                </a:ln>
              </p:spPr>
              <p:txBody>
                <a:bodyPr/>
                <a:lstStyle/>
                <a:p>
                  <a:endParaRPr lang="en-US"/>
                </a:p>
              </p:txBody>
            </p:sp>
            <p:sp>
              <p:nvSpPr>
                <p:cNvPr id="8226" name="Freeform 39"/>
                <p:cNvSpPr>
                  <a:spLocks/>
                </p:cNvSpPr>
                <p:nvPr/>
              </p:nvSpPr>
              <p:spPr bwMode="auto">
                <a:xfrm rot="-566356">
                  <a:off x="1920" y="2055"/>
                  <a:ext cx="45" cy="31"/>
                </a:xfrm>
                <a:custGeom>
                  <a:avLst/>
                  <a:gdLst>
                    <a:gd name="T0" fmla="*/ 0 w 51"/>
                    <a:gd name="T1" fmla="*/ 3 h 45"/>
                    <a:gd name="T2" fmla="*/ 4 w 51"/>
                    <a:gd name="T3" fmla="*/ 3 h 45"/>
                    <a:gd name="T4" fmla="*/ 5 w 51"/>
                    <a:gd name="T5" fmla="*/ 3 h 45"/>
                    <a:gd name="T6" fmla="*/ 7 w 51"/>
                    <a:gd name="T7" fmla="*/ 3 h 45"/>
                    <a:gd name="T8" fmla="*/ 10 w 51"/>
                    <a:gd name="T9" fmla="*/ 2 h 45"/>
                    <a:gd name="T10" fmla="*/ 11 w 51"/>
                    <a:gd name="T11" fmla="*/ 2 h 45"/>
                    <a:gd name="T12" fmla="*/ 14 w 51"/>
                    <a:gd name="T13" fmla="*/ 1 h 45"/>
                    <a:gd name="T14" fmla="*/ 17 w 51"/>
                    <a:gd name="T15" fmla="*/ 1 h 45"/>
                    <a:gd name="T16" fmla="*/ 19 w 51"/>
                    <a:gd name="T17" fmla="*/ 1 h 45"/>
                    <a:gd name="T18" fmla="*/ 21 w 51"/>
                    <a:gd name="T19" fmla="*/ 1 h 45"/>
                    <a:gd name="T20" fmla="*/ 19 w 51"/>
                    <a:gd name="T21" fmla="*/ 0 h 45"/>
                    <a:gd name="T22" fmla="*/ 17 w 51"/>
                    <a:gd name="T23" fmla="*/ 1 h 45"/>
                    <a:gd name="T24" fmla="*/ 14 w 51"/>
                    <a:gd name="T25" fmla="*/ 1 h 45"/>
                    <a:gd name="T26" fmla="*/ 11 w 51"/>
                    <a:gd name="T27" fmla="*/ 1 h 45"/>
                    <a:gd name="T28" fmla="*/ 10 w 51"/>
                    <a:gd name="T29" fmla="*/ 1 h 45"/>
                    <a:gd name="T30" fmla="*/ 7 w 51"/>
                    <a:gd name="T31" fmla="*/ 2 h 45"/>
                    <a:gd name="T32" fmla="*/ 4 w 51"/>
                    <a:gd name="T33" fmla="*/ 2 h 45"/>
                    <a:gd name="T34" fmla="*/ 4 w 51"/>
                    <a:gd name="T35" fmla="*/ 3 h 45"/>
                    <a:gd name="T36" fmla="*/ 0 w 51"/>
                    <a:gd name="T37" fmla="*/ 3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1"/>
                    <a:gd name="T58" fmla="*/ 0 h 45"/>
                    <a:gd name="T59" fmla="*/ 51 w 51"/>
                    <a:gd name="T60" fmla="*/ 45 h 4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1" h="45">
                      <a:moveTo>
                        <a:pt x="0" y="38"/>
                      </a:moveTo>
                      <a:lnTo>
                        <a:pt x="7" y="45"/>
                      </a:lnTo>
                      <a:lnTo>
                        <a:pt x="12" y="40"/>
                      </a:lnTo>
                      <a:lnTo>
                        <a:pt x="17" y="35"/>
                      </a:lnTo>
                      <a:lnTo>
                        <a:pt x="23" y="31"/>
                      </a:lnTo>
                      <a:lnTo>
                        <a:pt x="28" y="26"/>
                      </a:lnTo>
                      <a:lnTo>
                        <a:pt x="34" y="22"/>
                      </a:lnTo>
                      <a:lnTo>
                        <a:pt x="40" y="17"/>
                      </a:lnTo>
                      <a:lnTo>
                        <a:pt x="46" y="12"/>
                      </a:lnTo>
                      <a:lnTo>
                        <a:pt x="51" y="8"/>
                      </a:lnTo>
                      <a:lnTo>
                        <a:pt x="46" y="0"/>
                      </a:lnTo>
                      <a:lnTo>
                        <a:pt x="40" y="4"/>
                      </a:lnTo>
                      <a:lnTo>
                        <a:pt x="34" y="9"/>
                      </a:lnTo>
                      <a:lnTo>
                        <a:pt x="28" y="14"/>
                      </a:lnTo>
                      <a:lnTo>
                        <a:pt x="23" y="18"/>
                      </a:lnTo>
                      <a:lnTo>
                        <a:pt x="17" y="24"/>
                      </a:lnTo>
                      <a:lnTo>
                        <a:pt x="11" y="29"/>
                      </a:lnTo>
                      <a:lnTo>
                        <a:pt x="5" y="33"/>
                      </a:lnTo>
                      <a:lnTo>
                        <a:pt x="0" y="38"/>
                      </a:lnTo>
                      <a:close/>
                    </a:path>
                  </a:pathLst>
                </a:custGeom>
                <a:solidFill>
                  <a:srgbClr val="494949"/>
                </a:solidFill>
                <a:ln w="9525">
                  <a:noFill/>
                  <a:round/>
                  <a:headEnd/>
                  <a:tailEnd/>
                </a:ln>
              </p:spPr>
              <p:txBody>
                <a:bodyPr/>
                <a:lstStyle/>
                <a:p>
                  <a:endParaRPr lang="en-US"/>
                </a:p>
              </p:txBody>
            </p:sp>
            <p:sp>
              <p:nvSpPr>
                <p:cNvPr id="8227" name="Freeform 40"/>
                <p:cNvSpPr>
                  <a:spLocks/>
                </p:cNvSpPr>
                <p:nvPr/>
              </p:nvSpPr>
              <p:spPr bwMode="auto">
                <a:xfrm rot="-566356">
                  <a:off x="1686" y="2215"/>
                  <a:ext cx="180" cy="37"/>
                </a:xfrm>
                <a:custGeom>
                  <a:avLst/>
                  <a:gdLst>
                    <a:gd name="T0" fmla="*/ 4 w 210"/>
                    <a:gd name="T1" fmla="*/ 3 h 54"/>
                    <a:gd name="T2" fmla="*/ 3 w 210"/>
                    <a:gd name="T3" fmla="*/ 3 h 54"/>
                    <a:gd name="T4" fmla="*/ 0 w 210"/>
                    <a:gd name="T5" fmla="*/ 3 h 54"/>
                    <a:gd name="T6" fmla="*/ 3 w 210"/>
                    <a:gd name="T7" fmla="*/ 3 h 54"/>
                    <a:gd name="T8" fmla="*/ 6 w 210"/>
                    <a:gd name="T9" fmla="*/ 3 h 54"/>
                    <a:gd name="T10" fmla="*/ 13 w 210"/>
                    <a:gd name="T11" fmla="*/ 1 h 54"/>
                    <a:gd name="T12" fmla="*/ 21 w 210"/>
                    <a:gd name="T13" fmla="*/ 1 h 54"/>
                    <a:gd name="T14" fmla="*/ 22 w 210"/>
                    <a:gd name="T15" fmla="*/ 1 h 54"/>
                    <a:gd name="T16" fmla="*/ 19 w 210"/>
                    <a:gd name="T17" fmla="*/ 2 h 54"/>
                    <a:gd name="T18" fmla="*/ 18 w 210"/>
                    <a:gd name="T19" fmla="*/ 3 h 54"/>
                    <a:gd name="T20" fmla="*/ 27 w 210"/>
                    <a:gd name="T21" fmla="*/ 3 h 54"/>
                    <a:gd name="T22" fmla="*/ 33 w 210"/>
                    <a:gd name="T23" fmla="*/ 1 h 54"/>
                    <a:gd name="T24" fmla="*/ 39 w 210"/>
                    <a:gd name="T25" fmla="*/ 1 h 54"/>
                    <a:gd name="T26" fmla="*/ 39 w 210"/>
                    <a:gd name="T27" fmla="*/ 2 h 54"/>
                    <a:gd name="T28" fmla="*/ 36 w 210"/>
                    <a:gd name="T29" fmla="*/ 2 h 54"/>
                    <a:gd name="T30" fmla="*/ 38 w 210"/>
                    <a:gd name="T31" fmla="*/ 3 h 54"/>
                    <a:gd name="T32" fmla="*/ 42 w 210"/>
                    <a:gd name="T33" fmla="*/ 3 h 54"/>
                    <a:gd name="T34" fmla="*/ 46 w 210"/>
                    <a:gd name="T35" fmla="*/ 3 h 54"/>
                    <a:gd name="T36" fmla="*/ 51 w 210"/>
                    <a:gd name="T37" fmla="*/ 2 h 54"/>
                    <a:gd name="T38" fmla="*/ 54 w 210"/>
                    <a:gd name="T39" fmla="*/ 2 h 54"/>
                    <a:gd name="T40" fmla="*/ 56 w 210"/>
                    <a:gd name="T41" fmla="*/ 2 h 54"/>
                    <a:gd name="T42" fmla="*/ 56 w 210"/>
                    <a:gd name="T43" fmla="*/ 2 h 54"/>
                    <a:gd name="T44" fmla="*/ 55 w 210"/>
                    <a:gd name="T45" fmla="*/ 2 h 54"/>
                    <a:gd name="T46" fmla="*/ 54 w 210"/>
                    <a:gd name="T47" fmla="*/ 3 h 54"/>
                    <a:gd name="T48" fmla="*/ 55 w 210"/>
                    <a:gd name="T49" fmla="*/ 3 h 54"/>
                    <a:gd name="T50" fmla="*/ 59 w 210"/>
                    <a:gd name="T51" fmla="*/ 3 h 54"/>
                    <a:gd name="T52" fmla="*/ 64 w 210"/>
                    <a:gd name="T53" fmla="*/ 3 h 54"/>
                    <a:gd name="T54" fmla="*/ 71 w 210"/>
                    <a:gd name="T55" fmla="*/ 2 h 54"/>
                    <a:gd name="T56" fmla="*/ 71 w 210"/>
                    <a:gd name="T57" fmla="*/ 2 h 54"/>
                    <a:gd name="T58" fmla="*/ 69 w 210"/>
                    <a:gd name="T59" fmla="*/ 2 h 54"/>
                    <a:gd name="T60" fmla="*/ 68 w 210"/>
                    <a:gd name="T61" fmla="*/ 2 h 54"/>
                    <a:gd name="T62" fmla="*/ 60 w 210"/>
                    <a:gd name="T63" fmla="*/ 3 h 54"/>
                    <a:gd name="T64" fmla="*/ 59 w 210"/>
                    <a:gd name="T65" fmla="*/ 3 h 54"/>
                    <a:gd name="T66" fmla="*/ 57 w 210"/>
                    <a:gd name="T67" fmla="*/ 3 h 54"/>
                    <a:gd name="T68" fmla="*/ 59 w 210"/>
                    <a:gd name="T69" fmla="*/ 2 h 54"/>
                    <a:gd name="T70" fmla="*/ 58 w 210"/>
                    <a:gd name="T71" fmla="*/ 1 h 54"/>
                    <a:gd name="T72" fmla="*/ 54 w 210"/>
                    <a:gd name="T73" fmla="*/ 1 h 54"/>
                    <a:gd name="T74" fmla="*/ 51 w 210"/>
                    <a:gd name="T75" fmla="*/ 1 h 54"/>
                    <a:gd name="T76" fmla="*/ 45 w 210"/>
                    <a:gd name="T77" fmla="*/ 2 h 54"/>
                    <a:gd name="T78" fmla="*/ 38 w 210"/>
                    <a:gd name="T79" fmla="*/ 3 h 54"/>
                    <a:gd name="T80" fmla="*/ 39 w 210"/>
                    <a:gd name="T81" fmla="*/ 2 h 54"/>
                    <a:gd name="T82" fmla="*/ 42 w 210"/>
                    <a:gd name="T83" fmla="*/ 1 h 54"/>
                    <a:gd name="T84" fmla="*/ 41 w 210"/>
                    <a:gd name="T85" fmla="*/ 1 h 54"/>
                    <a:gd name="T86" fmla="*/ 38 w 210"/>
                    <a:gd name="T87" fmla="*/ 1 h 54"/>
                    <a:gd name="T88" fmla="*/ 29 w 210"/>
                    <a:gd name="T89" fmla="*/ 1 h 54"/>
                    <a:gd name="T90" fmla="*/ 23 w 210"/>
                    <a:gd name="T91" fmla="*/ 3 h 54"/>
                    <a:gd name="T92" fmla="*/ 21 w 210"/>
                    <a:gd name="T93" fmla="*/ 3 h 54"/>
                    <a:gd name="T94" fmla="*/ 23 w 210"/>
                    <a:gd name="T95" fmla="*/ 1 h 54"/>
                    <a:gd name="T96" fmla="*/ 25 w 210"/>
                    <a:gd name="T97" fmla="*/ 1 h 54"/>
                    <a:gd name="T98" fmla="*/ 24 w 210"/>
                    <a:gd name="T99" fmla="*/ 0 h 54"/>
                    <a:gd name="T100" fmla="*/ 21 w 210"/>
                    <a:gd name="T101" fmla="*/ 0 h 54"/>
                    <a:gd name="T102" fmla="*/ 15 w 210"/>
                    <a:gd name="T103" fmla="*/ 1 h 54"/>
                    <a:gd name="T104" fmla="*/ 9 w 210"/>
                    <a:gd name="T105" fmla="*/ 1 h 5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10"/>
                    <a:gd name="T160" fmla="*/ 0 h 54"/>
                    <a:gd name="T161" fmla="*/ 210 w 210"/>
                    <a:gd name="T162" fmla="*/ 54 h 5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10" h="54">
                      <a:moveTo>
                        <a:pt x="25" y="28"/>
                      </a:moveTo>
                      <a:lnTo>
                        <a:pt x="19" y="35"/>
                      </a:lnTo>
                      <a:lnTo>
                        <a:pt x="13" y="40"/>
                      </a:lnTo>
                      <a:lnTo>
                        <a:pt x="9" y="45"/>
                      </a:lnTo>
                      <a:lnTo>
                        <a:pt x="4" y="47"/>
                      </a:lnTo>
                      <a:lnTo>
                        <a:pt x="3" y="47"/>
                      </a:lnTo>
                      <a:lnTo>
                        <a:pt x="0" y="48"/>
                      </a:lnTo>
                      <a:lnTo>
                        <a:pt x="0" y="51"/>
                      </a:lnTo>
                      <a:lnTo>
                        <a:pt x="0" y="52"/>
                      </a:lnTo>
                      <a:lnTo>
                        <a:pt x="0" y="53"/>
                      </a:lnTo>
                      <a:lnTo>
                        <a:pt x="2" y="54"/>
                      </a:lnTo>
                      <a:lnTo>
                        <a:pt x="4" y="54"/>
                      </a:lnTo>
                      <a:lnTo>
                        <a:pt x="5" y="54"/>
                      </a:lnTo>
                      <a:lnTo>
                        <a:pt x="11" y="52"/>
                      </a:lnTo>
                      <a:lnTo>
                        <a:pt x="17" y="47"/>
                      </a:lnTo>
                      <a:lnTo>
                        <a:pt x="23" y="40"/>
                      </a:lnTo>
                      <a:lnTo>
                        <a:pt x="30" y="33"/>
                      </a:lnTo>
                      <a:lnTo>
                        <a:pt x="40" y="24"/>
                      </a:lnTo>
                      <a:lnTo>
                        <a:pt x="49" y="16"/>
                      </a:lnTo>
                      <a:lnTo>
                        <a:pt x="57" y="10"/>
                      </a:lnTo>
                      <a:lnTo>
                        <a:pt x="63" y="8"/>
                      </a:lnTo>
                      <a:lnTo>
                        <a:pt x="67" y="8"/>
                      </a:lnTo>
                      <a:lnTo>
                        <a:pt x="66" y="10"/>
                      </a:lnTo>
                      <a:lnTo>
                        <a:pt x="65" y="15"/>
                      </a:lnTo>
                      <a:lnTo>
                        <a:pt x="63" y="18"/>
                      </a:lnTo>
                      <a:lnTo>
                        <a:pt x="60" y="22"/>
                      </a:lnTo>
                      <a:lnTo>
                        <a:pt x="56" y="29"/>
                      </a:lnTo>
                      <a:lnTo>
                        <a:pt x="52" y="36"/>
                      </a:lnTo>
                      <a:lnTo>
                        <a:pt x="51" y="43"/>
                      </a:lnTo>
                      <a:lnTo>
                        <a:pt x="53" y="48"/>
                      </a:lnTo>
                      <a:lnTo>
                        <a:pt x="61" y="53"/>
                      </a:lnTo>
                      <a:lnTo>
                        <a:pt x="70" y="51"/>
                      </a:lnTo>
                      <a:lnTo>
                        <a:pt x="78" y="45"/>
                      </a:lnTo>
                      <a:lnTo>
                        <a:pt x="86" y="38"/>
                      </a:lnTo>
                      <a:lnTo>
                        <a:pt x="91" y="31"/>
                      </a:lnTo>
                      <a:lnTo>
                        <a:pt x="98" y="25"/>
                      </a:lnTo>
                      <a:lnTo>
                        <a:pt x="105" y="22"/>
                      </a:lnTo>
                      <a:lnTo>
                        <a:pt x="112" y="21"/>
                      </a:lnTo>
                      <a:lnTo>
                        <a:pt x="117" y="22"/>
                      </a:lnTo>
                      <a:lnTo>
                        <a:pt x="117" y="23"/>
                      </a:lnTo>
                      <a:lnTo>
                        <a:pt x="114" y="25"/>
                      </a:lnTo>
                      <a:lnTo>
                        <a:pt x="113" y="28"/>
                      </a:lnTo>
                      <a:lnTo>
                        <a:pt x="111" y="30"/>
                      </a:lnTo>
                      <a:lnTo>
                        <a:pt x="109" y="35"/>
                      </a:lnTo>
                      <a:lnTo>
                        <a:pt x="106" y="38"/>
                      </a:lnTo>
                      <a:lnTo>
                        <a:pt x="105" y="43"/>
                      </a:lnTo>
                      <a:lnTo>
                        <a:pt x="104" y="46"/>
                      </a:lnTo>
                      <a:lnTo>
                        <a:pt x="108" y="51"/>
                      </a:lnTo>
                      <a:lnTo>
                        <a:pt x="112" y="53"/>
                      </a:lnTo>
                      <a:lnTo>
                        <a:pt x="117" y="53"/>
                      </a:lnTo>
                      <a:lnTo>
                        <a:pt x="122" y="53"/>
                      </a:lnTo>
                      <a:lnTo>
                        <a:pt x="127" y="51"/>
                      </a:lnTo>
                      <a:lnTo>
                        <a:pt x="132" y="48"/>
                      </a:lnTo>
                      <a:lnTo>
                        <a:pt x="136" y="45"/>
                      </a:lnTo>
                      <a:lnTo>
                        <a:pt x="140" y="41"/>
                      </a:lnTo>
                      <a:lnTo>
                        <a:pt x="144" y="38"/>
                      </a:lnTo>
                      <a:lnTo>
                        <a:pt x="149" y="35"/>
                      </a:lnTo>
                      <a:lnTo>
                        <a:pt x="152" y="31"/>
                      </a:lnTo>
                      <a:lnTo>
                        <a:pt x="157" y="30"/>
                      </a:lnTo>
                      <a:lnTo>
                        <a:pt x="160" y="29"/>
                      </a:lnTo>
                      <a:lnTo>
                        <a:pt x="163" y="28"/>
                      </a:lnTo>
                      <a:lnTo>
                        <a:pt x="164" y="28"/>
                      </a:lnTo>
                      <a:lnTo>
                        <a:pt x="164" y="29"/>
                      </a:lnTo>
                      <a:lnTo>
                        <a:pt x="164" y="30"/>
                      </a:lnTo>
                      <a:lnTo>
                        <a:pt x="163" y="31"/>
                      </a:lnTo>
                      <a:lnTo>
                        <a:pt x="163" y="32"/>
                      </a:lnTo>
                      <a:lnTo>
                        <a:pt x="162" y="35"/>
                      </a:lnTo>
                      <a:lnTo>
                        <a:pt x="162" y="37"/>
                      </a:lnTo>
                      <a:lnTo>
                        <a:pt x="160" y="39"/>
                      </a:lnTo>
                      <a:lnTo>
                        <a:pt x="160" y="41"/>
                      </a:lnTo>
                      <a:lnTo>
                        <a:pt x="160" y="44"/>
                      </a:lnTo>
                      <a:lnTo>
                        <a:pt x="162" y="46"/>
                      </a:lnTo>
                      <a:lnTo>
                        <a:pt x="163" y="48"/>
                      </a:lnTo>
                      <a:lnTo>
                        <a:pt x="164" y="51"/>
                      </a:lnTo>
                      <a:lnTo>
                        <a:pt x="167" y="53"/>
                      </a:lnTo>
                      <a:lnTo>
                        <a:pt x="171" y="54"/>
                      </a:lnTo>
                      <a:lnTo>
                        <a:pt x="175" y="54"/>
                      </a:lnTo>
                      <a:lnTo>
                        <a:pt x="180" y="54"/>
                      </a:lnTo>
                      <a:lnTo>
                        <a:pt x="188" y="52"/>
                      </a:lnTo>
                      <a:lnTo>
                        <a:pt x="197" y="47"/>
                      </a:lnTo>
                      <a:lnTo>
                        <a:pt x="204" y="41"/>
                      </a:lnTo>
                      <a:lnTo>
                        <a:pt x="210" y="35"/>
                      </a:lnTo>
                      <a:lnTo>
                        <a:pt x="210" y="33"/>
                      </a:lnTo>
                      <a:lnTo>
                        <a:pt x="210" y="31"/>
                      </a:lnTo>
                      <a:lnTo>
                        <a:pt x="210" y="30"/>
                      </a:lnTo>
                      <a:lnTo>
                        <a:pt x="209" y="29"/>
                      </a:lnTo>
                      <a:lnTo>
                        <a:pt x="208" y="28"/>
                      </a:lnTo>
                      <a:lnTo>
                        <a:pt x="205" y="28"/>
                      </a:lnTo>
                      <a:lnTo>
                        <a:pt x="204" y="29"/>
                      </a:lnTo>
                      <a:lnTo>
                        <a:pt x="203" y="30"/>
                      </a:lnTo>
                      <a:lnTo>
                        <a:pt x="198" y="36"/>
                      </a:lnTo>
                      <a:lnTo>
                        <a:pt x="193" y="40"/>
                      </a:lnTo>
                      <a:lnTo>
                        <a:pt x="186" y="44"/>
                      </a:lnTo>
                      <a:lnTo>
                        <a:pt x="179" y="46"/>
                      </a:lnTo>
                      <a:lnTo>
                        <a:pt x="175" y="46"/>
                      </a:lnTo>
                      <a:lnTo>
                        <a:pt x="173" y="46"/>
                      </a:lnTo>
                      <a:lnTo>
                        <a:pt x="171" y="45"/>
                      </a:lnTo>
                      <a:lnTo>
                        <a:pt x="170" y="44"/>
                      </a:lnTo>
                      <a:lnTo>
                        <a:pt x="169" y="43"/>
                      </a:lnTo>
                      <a:lnTo>
                        <a:pt x="169" y="40"/>
                      </a:lnTo>
                      <a:lnTo>
                        <a:pt x="169" y="37"/>
                      </a:lnTo>
                      <a:lnTo>
                        <a:pt x="170" y="35"/>
                      </a:lnTo>
                      <a:lnTo>
                        <a:pt x="171" y="31"/>
                      </a:lnTo>
                      <a:lnTo>
                        <a:pt x="172" y="28"/>
                      </a:lnTo>
                      <a:lnTo>
                        <a:pt x="172" y="24"/>
                      </a:lnTo>
                      <a:lnTo>
                        <a:pt x="170" y="22"/>
                      </a:lnTo>
                      <a:lnTo>
                        <a:pt x="167" y="20"/>
                      </a:lnTo>
                      <a:lnTo>
                        <a:pt x="164" y="20"/>
                      </a:lnTo>
                      <a:lnTo>
                        <a:pt x="160" y="20"/>
                      </a:lnTo>
                      <a:lnTo>
                        <a:pt x="158" y="21"/>
                      </a:lnTo>
                      <a:lnTo>
                        <a:pt x="154" y="22"/>
                      </a:lnTo>
                      <a:lnTo>
                        <a:pt x="149" y="24"/>
                      </a:lnTo>
                      <a:lnTo>
                        <a:pt x="144" y="28"/>
                      </a:lnTo>
                      <a:lnTo>
                        <a:pt x="140" y="32"/>
                      </a:lnTo>
                      <a:lnTo>
                        <a:pt x="132" y="38"/>
                      </a:lnTo>
                      <a:lnTo>
                        <a:pt x="125" y="43"/>
                      </a:lnTo>
                      <a:lnTo>
                        <a:pt x="118" y="45"/>
                      </a:lnTo>
                      <a:lnTo>
                        <a:pt x="112" y="44"/>
                      </a:lnTo>
                      <a:lnTo>
                        <a:pt x="113" y="43"/>
                      </a:lnTo>
                      <a:lnTo>
                        <a:pt x="114" y="40"/>
                      </a:lnTo>
                      <a:lnTo>
                        <a:pt x="116" y="38"/>
                      </a:lnTo>
                      <a:lnTo>
                        <a:pt x="118" y="36"/>
                      </a:lnTo>
                      <a:lnTo>
                        <a:pt x="121" y="31"/>
                      </a:lnTo>
                      <a:lnTo>
                        <a:pt x="124" y="26"/>
                      </a:lnTo>
                      <a:lnTo>
                        <a:pt x="125" y="22"/>
                      </a:lnTo>
                      <a:lnTo>
                        <a:pt x="124" y="17"/>
                      </a:lnTo>
                      <a:lnTo>
                        <a:pt x="121" y="15"/>
                      </a:lnTo>
                      <a:lnTo>
                        <a:pt x="118" y="13"/>
                      </a:lnTo>
                      <a:lnTo>
                        <a:pt x="116" y="13"/>
                      </a:lnTo>
                      <a:lnTo>
                        <a:pt x="112" y="13"/>
                      </a:lnTo>
                      <a:lnTo>
                        <a:pt x="103" y="15"/>
                      </a:lnTo>
                      <a:lnTo>
                        <a:pt x="95" y="18"/>
                      </a:lnTo>
                      <a:lnTo>
                        <a:pt x="87" y="25"/>
                      </a:lnTo>
                      <a:lnTo>
                        <a:pt x="80" y="32"/>
                      </a:lnTo>
                      <a:lnTo>
                        <a:pt x="72" y="39"/>
                      </a:lnTo>
                      <a:lnTo>
                        <a:pt x="66" y="43"/>
                      </a:lnTo>
                      <a:lnTo>
                        <a:pt x="63" y="45"/>
                      </a:lnTo>
                      <a:lnTo>
                        <a:pt x="59" y="43"/>
                      </a:lnTo>
                      <a:lnTo>
                        <a:pt x="59" y="40"/>
                      </a:lnTo>
                      <a:lnTo>
                        <a:pt x="60" y="36"/>
                      </a:lnTo>
                      <a:lnTo>
                        <a:pt x="64" y="31"/>
                      </a:lnTo>
                      <a:lnTo>
                        <a:pt x="66" y="26"/>
                      </a:lnTo>
                      <a:lnTo>
                        <a:pt x="71" y="21"/>
                      </a:lnTo>
                      <a:lnTo>
                        <a:pt x="74" y="15"/>
                      </a:lnTo>
                      <a:lnTo>
                        <a:pt x="75" y="10"/>
                      </a:lnTo>
                      <a:lnTo>
                        <a:pt x="74" y="5"/>
                      </a:lnTo>
                      <a:lnTo>
                        <a:pt x="72" y="2"/>
                      </a:lnTo>
                      <a:lnTo>
                        <a:pt x="70" y="0"/>
                      </a:lnTo>
                      <a:lnTo>
                        <a:pt x="66" y="0"/>
                      </a:lnTo>
                      <a:lnTo>
                        <a:pt x="64" y="0"/>
                      </a:lnTo>
                      <a:lnTo>
                        <a:pt x="59" y="0"/>
                      </a:lnTo>
                      <a:lnTo>
                        <a:pt x="55" y="2"/>
                      </a:lnTo>
                      <a:lnTo>
                        <a:pt x="50" y="5"/>
                      </a:lnTo>
                      <a:lnTo>
                        <a:pt x="45" y="8"/>
                      </a:lnTo>
                      <a:lnTo>
                        <a:pt x="40" y="13"/>
                      </a:lnTo>
                      <a:lnTo>
                        <a:pt x="35" y="17"/>
                      </a:lnTo>
                      <a:lnTo>
                        <a:pt x="29" y="22"/>
                      </a:lnTo>
                      <a:lnTo>
                        <a:pt x="25" y="28"/>
                      </a:lnTo>
                      <a:close/>
                    </a:path>
                  </a:pathLst>
                </a:custGeom>
                <a:solidFill>
                  <a:srgbClr val="DD0C26"/>
                </a:solidFill>
                <a:ln w="9525">
                  <a:noFill/>
                  <a:round/>
                  <a:headEnd/>
                  <a:tailEnd/>
                </a:ln>
              </p:spPr>
              <p:txBody>
                <a:bodyPr/>
                <a:lstStyle/>
                <a:p>
                  <a:endParaRPr lang="en-US"/>
                </a:p>
              </p:txBody>
            </p:sp>
          </p:grpSp>
        </p:grpSp>
      </p:grpSp>
      <p:sp>
        <p:nvSpPr>
          <p:cNvPr id="41987" name="AutoShape 3"/>
          <p:cNvSpPr>
            <a:spLocks noChangeArrowheads="1"/>
          </p:cNvSpPr>
          <p:nvPr/>
        </p:nvSpPr>
        <p:spPr bwMode="auto">
          <a:xfrm>
            <a:off x="434977" y="1693863"/>
            <a:ext cx="5661025" cy="2514600"/>
          </a:xfrm>
          <a:prstGeom prst="foldedCorner">
            <a:avLst>
              <a:gd name="adj" fmla="val 12500"/>
            </a:avLst>
          </a:prstGeom>
          <a:solidFill>
            <a:srgbClr val="FFFFCC"/>
          </a:solidFill>
          <a:ln w="12700" algn="ctr">
            <a:solidFill>
              <a:schemeClr val="bg2"/>
            </a:solidFill>
            <a:round/>
            <a:headEnd/>
            <a:tailEnd/>
          </a:ln>
          <a:effectLst>
            <a:outerShdw dist="107763" dir="2700000" algn="ctr" rotWithShape="0">
              <a:srgbClr val="DDDDDD">
                <a:alpha val="50000"/>
              </a:srgbClr>
            </a:outerShdw>
          </a:effectLst>
        </p:spPr>
        <p:txBody>
          <a:bodyPr lIns="274320" rIns="274320" anchor="ctr"/>
          <a:lstStyle/>
          <a:p>
            <a:pPr algn="l">
              <a:spcAft>
                <a:spcPct val="70000"/>
              </a:spcAft>
              <a:defRPr/>
            </a:pPr>
            <a:r>
              <a:rPr lang="en-US" sz="2000" dirty="0">
                <a:solidFill>
                  <a:srgbClr val="000000"/>
                </a:solidFill>
                <a:latin typeface="Arial" pitchFamily="34" charset="0"/>
                <a:cs typeface="Arial" pitchFamily="34" charset="0"/>
              </a:rPr>
              <a:t>Provide a broad product range of Paper, Toner &amp; General Office Supplies to </a:t>
            </a:r>
            <a:r>
              <a:rPr lang="en-US" sz="2000" dirty="0">
                <a:solidFill>
                  <a:srgbClr val="000000"/>
                </a:solidFill>
              </a:rPr>
              <a:t>State Agencies, Universities/Colleges and Municipal Users at the overall most competitive price &amp; terms.</a:t>
            </a:r>
            <a:endParaRPr lang="en-US" sz="2000" dirty="0">
              <a:solidFill>
                <a:srgbClr val="000000"/>
              </a:solidFill>
              <a:latin typeface="Arial" pitchFamily="34" charset="0"/>
              <a:cs typeface="Arial" pitchFamily="34" charset="0"/>
            </a:endParaRPr>
          </a:p>
        </p:txBody>
      </p:sp>
      <p:sp>
        <p:nvSpPr>
          <p:cNvPr id="8197" name="Rectangle 13"/>
          <p:cNvSpPr>
            <a:spLocks noGrp="1" noChangeArrowheads="1"/>
          </p:cNvSpPr>
          <p:nvPr>
            <p:ph type="title"/>
          </p:nvPr>
        </p:nvSpPr>
        <p:spPr>
          <a:xfrm>
            <a:off x="563563" y="339725"/>
            <a:ext cx="6629400" cy="762000"/>
          </a:xfrm>
        </p:spPr>
        <p:txBody>
          <a:bodyPr/>
          <a:lstStyle/>
          <a:p>
            <a:pPr eaLnBrk="1" hangingPunct="1"/>
            <a:r>
              <a:rPr lang="en-US" sz="2400" smtClean="0"/>
              <a:t>Purpose</a:t>
            </a:r>
          </a:p>
        </p:txBody>
      </p:sp>
    </p:spTree>
    <p:custDataLst>
      <p:tags r:id="rId1"/>
    </p:custData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822"/>
                                        </p:tgtEl>
                                        <p:attrNameLst>
                                          <p:attrName>style.visibility</p:attrName>
                                        </p:attrNameLst>
                                      </p:cBhvr>
                                      <p:to>
                                        <p:strVal val="visible"/>
                                      </p:to>
                                    </p:set>
                                    <p:animEffect transition="in" filter="wipe(left)">
                                      <p:cBhvr>
                                        <p:cTn id="7" dur="500"/>
                                        <p:tgtEl>
                                          <p:spTgt spid="348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9" name="Text Box 7"/>
          <p:cNvSpPr txBox="1">
            <a:spLocks noChangeArrowheads="1"/>
          </p:cNvSpPr>
          <p:nvPr/>
        </p:nvSpPr>
        <p:spPr bwMode="auto">
          <a:xfrm>
            <a:off x="914400" y="2976563"/>
            <a:ext cx="4038600" cy="419100"/>
          </a:xfrm>
          <a:prstGeom prst="rect">
            <a:avLst/>
          </a:prstGeom>
          <a:solidFill>
            <a:schemeClr val="tx1">
              <a:alpha val="67058"/>
            </a:schemeClr>
          </a:solidFill>
          <a:ln w="38100" algn="ctr">
            <a:noFill/>
            <a:miter lim="800000"/>
            <a:headEnd type="none" w="sm" len="sm"/>
            <a:tailEnd type="none" w="sm" len="sm"/>
          </a:ln>
        </p:spPr>
        <p:txBody>
          <a:bodyPr anchor="ctr"/>
          <a:lstStyle/>
          <a:p>
            <a:pPr algn="l"/>
            <a:r>
              <a:rPr lang="en-US" sz="1600" b="1">
                <a:solidFill>
                  <a:schemeClr val="bg1"/>
                </a:solidFill>
              </a:rPr>
              <a:t>Does it Replace an Existing Contract?</a:t>
            </a:r>
          </a:p>
        </p:txBody>
      </p:sp>
      <p:sp>
        <p:nvSpPr>
          <p:cNvPr id="59400" name="Text Box 8"/>
          <p:cNvSpPr txBox="1">
            <a:spLocks noChangeArrowheads="1"/>
          </p:cNvSpPr>
          <p:nvPr/>
        </p:nvSpPr>
        <p:spPr bwMode="auto">
          <a:xfrm>
            <a:off x="914400" y="4621213"/>
            <a:ext cx="4038600" cy="419100"/>
          </a:xfrm>
          <a:prstGeom prst="rect">
            <a:avLst/>
          </a:prstGeom>
          <a:solidFill>
            <a:schemeClr val="tx1">
              <a:alpha val="67058"/>
            </a:schemeClr>
          </a:solidFill>
          <a:ln w="38100" algn="ctr">
            <a:noFill/>
            <a:miter lim="800000"/>
            <a:headEnd type="none" w="sm" len="sm"/>
            <a:tailEnd type="none" w="sm" len="sm"/>
          </a:ln>
        </p:spPr>
        <p:txBody>
          <a:bodyPr anchor="ctr"/>
          <a:lstStyle/>
          <a:p>
            <a:pPr algn="l"/>
            <a:r>
              <a:rPr lang="en-US" sz="1600" b="1">
                <a:solidFill>
                  <a:schemeClr val="bg1"/>
                </a:solidFill>
              </a:rPr>
              <a:t>Does it Allow the Use of the P-Card?</a:t>
            </a:r>
          </a:p>
        </p:txBody>
      </p:sp>
      <p:sp>
        <p:nvSpPr>
          <p:cNvPr id="59402" name="Text Box 10"/>
          <p:cNvSpPr txBox="1">
            <a:spLocks noChangeArrowheads="1"/>
          </p:cNvSpPr>
          <p:nvPr/>
        </p:nvSpPr>
        <p:spPr bwMode="auto">
          <a:xfrm>
            <a:off x="914400" y="5168900"/>
            <a:ext cx="4038600" cy="1066800"/>
          </a:xfrm>
          <a:prstGeom prst="rect">
            <a:avLst/>
          </a:prstGeom>
          <a:solidFill>
            <a:schemeClr val="tx1">
              <a:alpha val="67058"/>
            </a:schemeClr>
          </a:solidFill>
          <a:ln w="38100" algn="ctr">
            <a:noFill/>
            <a:miter lim="800000"/>
            <a:headEnd type="none" w="sm" len="sm"/>
            <a:tailEnd type="none" w="sm" len="sm"/>
          </a:ln>
        </p:spPr>
        <p:txBody>
          <a:bodyPr anchor="ctr"/>
          <a:lstStyle/>
          <a:p>
            <a:pPr algn="l"/>
            <a:r>
              <a:rPr lang="en-US" sz="1600" b="1">
                <a:solidFill>
                  <a:schemeClr val="bg1"/>
                </a:solidFill>
              </a:rPr>
              <a:t>Who is the Person to Contact with Questions:</a:t>
            </a:r>
          </a:p>
        </p:txBody>
      </p:sp>
      <p:sp>
        <p:nvSpPr>
          <p:cNvPr id="59403" name="Text Box 11"/>
          <p:cNvSpPr txBox="1">
            <a:spLocks noChangeArrowheads="1"/>
          </p:cNvSpPr>
          <p:nvPr/>
        </p:nvSpPr>
        <p:spPr bwMode="auto">
          <a:xfrm>
            <a:off x="174171" y="979488"/>
            <a:ext cx="8189915" cy="805769"/>
          </a:xfrm>
          <a:prstGeom prst="rect">
            <a:avLst/>
          </a:prstGeom>
          <a:noFill/>
          <a:ln w="12700">
            <a:noFill/>
            <a:miter lim="800000"/>
            <a:headEnd type="none" w="sm" len="sm"/>
            <a:tailEnd type="none" w="sm" len="sm"/>
          </a:ln>
        </p:spPr>
        <p:txBody>
          <a:bodyPr/>
          <a:lstStyle/>
          <a:p>
            <a:pPr>
              <a:spcAft>
                <a:spcPct val="30000"/>
              </a:spcAft>
            </a:pPr>
            <a:r>
              <a:rPr lang="en-US" sz="1600" b="1" dirty="0"/>
              <a:t>About </a:t>
            </a:r>
            <a:r>
              <a:rPr lang="en-US" sz="1600" b="1" dirty="0" smtClean="0"/>
              <a:t>the Statewide Contract  </a:t>
            </a:r>
          </a:p>
          <a:p>
            <a:pPr>
              <a:spcAft>
                <a:spcPct val="30000"/>
              </a:spcAft>
            </a:pPr>
            <a:endParaRPr lang="en-US" sz="1800" i="1" dirty="0" smtClean="0"/>
          </a:p>
          <a:p>
            <a:pPr>
              <a:spcAft>
                <a:spcPct val="30000"/>
              </a:spcAft>
            </a:pPr>
            <a:endParaRPr lang="en-US" sz="1800" i="1" dirty="0"/>
          </a:p>
        </p:txBody>
      </p:sp>
      <p:sp>
        <p:nvSpPr>
          <p:cNvPr id="59404" name="Text Box 12"/>
          <p:cNvSpPr txBox="1">
            <a:spLocks noChangeArrowheads="1"/>
          </p:cNvSpPr>
          <p:nvPr/>
        </p:nvSpPr>
        <p:spPr bwMode="auto">
          <a:xfrm>
            <a:off x="5029200" y="2976563"/>
            <a:ext cx="3886200" cy="419100"/>
          </a:xfrm>
          <a:prstGeom prst="rect">
            <a:avLst/>
          </a:prstGeom>
          <a:gradFill rotWithShape="1">
            <a:gsLst>
              <a:gs pos="0">
                <a:srgbClr val="5B7F00"/>
              </a:gs>
              <a:gs pos="50000">
                <a:srgbClr val="86B800"/>
              </a:gs>
              <a:gs pos="100000">
                <a:srgbClr val="A1DB00"/>
              </a:gs>
            </a:gsLst>
            <a:lin ang="18900000" scaled="1"/>
          </a:gradFill>
          <a:ln w="38100" algn="ctr">
            <a:noFill/>
            <a:miter lim="800000"/>
            <a:headEnd type="none" w="sm" len="sm"/>
            <a:tailEnd type="none" w="sm" len="sm"/>
          </a:ln>
        </p:spPr>
        <p:txBody>
          <a:bodyPr/>
          <a:lstStyle/>
          <a:p>
            <a:pPr algn="l">
              <a:spcAft>
                <a:spcPct val="30000"/>
              </a:spcAft>
            </a:pPr>
            <a:r>
              <a:rPr lang="en-US" sz="1600" b="1" dirty="0" smtClean="0"/>
              <a:t>Yes </a:t>
            </a:r>
            <a:r>
              <a:rPr lang="en-US" b="1" dirty="0" smtClean="0"/>
              <a:t>(99999-SPD-G20100809-001)</a:t>
            </a:r>
            <a:endParaRPr lang="en-US" b="1" dirty="0"/>
          </a:p>
        </p:txBody>
      </p:sp>
      <p:sp>
        <p:nvSpPr>
          <p:cNvPr id="59405" name="Text Box 13"/>
          <p:cNvSpPr txBox="1">
            <a:spLocks noChangeArrowheads="1"/>
          </p:cNvSpPr>
          <p:nvPr/>
        </p:nvSpPr>
        <p:spPr bwMode="auto">
          <a:xfrm>
            <a:off x="5029200" y="4621213"/>
            <a:ext cx="3886200" cy="419100"/>
          </a:xfrm>
          <a:prstGeom prst="rect">
            <a:avLst/>
          </a:prstGeom>
          <a:gradFill rotWithShape="1">
            <a:gsLst>
              <a:gs pos="0">
                <a:srgbClr val="5B7F00"/>
              </a:gs>
              <a:gs pos="50000">
                <a:srgbClr val="86B800"/>
              </a:gs>
              <a:gs pos="100000">
                <a:srgbClr val="A1DB00"/>
              </a:gs>
            </a:gsLst>
            <a:lin ang="18900000" scaled="1"/>
          </a:gradFill>
          <a:ln w="38100" algn="ctr">
            <a:noFill/>
            <a:miter lim="800000"/>
            <a:headEnd type="none" w="sm" len="sm"/>
            <a:tailEnd type="none" w="sm" len="sm"/>
          </a:ln>
        </p:spPr>
        <p:txBody>
          <a:bodyPr/>
          <a:lstStyle/>
          <a:p>
            <a:pPr algn="l">
              <a:spcAft>
                <a:spcPct val="30000"/>
              </a:spcAft>
            </a:pPr>
            <a:r>
              <a:rPr lang="en-US" sz="1600" b="1"/>
              <a:t>Yes </a:t>
            </a:r>
          </a:p>
        </p:txBody>
      </p:sp>
      <p:sp>
        <p:nvSpPr>
          <p:cNvPr id="59407" name="Text Box 15"/>
          <p:cNvSpPr txBox="1">
            <a:spLocks noChangeArrowheads="1"/>
          </p:cNvSpPr>
          <p:nvPr/>
        </p:nvSpPr>
        <p:spPr bwMode="auto">
          <a:xfrm>
            <a:off x="5029200" y="5168900"/>
            <a:ext cx="3886200" cy="1066800"/>
          </a:xfrm>
          <a:prstGeom prst="rect">
            <a:avLst/>
          </a:prstGeom>
          <a:gradFill rotWithShape="1">
            <a:gsLst>
              <a:gs pos="0">
                <a:srgbClr val="5B7F00"/>
              </a:gs>
              <a:gs pos="50000">
                <a:srgbClr val="86B800"/>
              </a:gs>
              <a:gs pos="100000">
                <a:srgbClr val="A1DB00"/>
              </a:gs>
            </a:gsLst>
            <a:lin ang="18900000" scaled="1"/>
          </a:gradFill>
          <a:ln w="38100" algn="ctr">
            <a:noFill/>
            <a:miter lim="800000"/>
            <a:headEnd type="none" w="sm" len="sm"/>
            <a:tailEnd type="none" w="sm" len="sm"/>
          </a:ln>
        </p:spPr>
        <p:txBody>
          <a:bodyPr/>
          <a:lstStyle/>
          <a:p>
            <a:pPr algn="l">
              <a:lnSpc>
                <a:spcPct val="80000"/>
              </a:lnSpc>
              <a:spcAft>
                <a:spcPct val="30000"/>
              </a:spcAft>
            </a:pPr>
            <a:r>
              <a:rPr lang="en-US" sz="1600" b="1" dirty="0" smtClean="0"/>
              <a:t>Dr. Carl </a:t>
            </a:r>
            <a:r>
              <a:rPr lang="en-US" sz="1600" b="1" dirty="0"/>
              <a:t>A. Hall</a:t>
            </a:r>
          </a:p>
          <a:p>
            <a:pPr algn="l">
              <a:lnSpc>
                <a:spcPct val="80000"/>
              </a:lnSpc>
              <a:spcAft>
                <a:spcPct val="30000"/>
              </a:spcAft>
            </a:pPr>
            <a:r>
              <a:rPr lang="en-US" sz="1600" b="1" dirty="0"/>
              <a:t>Carl.hall@doas.ga.gov</a:t>
            </a:r>
          </a:p>
          <a:p>
            <a:pPr algn="l">
              <a:lnSpc>
                <a:spcPct val="80000"/>
              </a:lnSpc>
              <a:spcAft>
                <a:spcPct val="30000"/>
              </a:spcAft>
            </a:pPr>
            <a:r>
              <a:rPr lang="en-US" sz="1600" b="1" dirty="0"/>
              <a:t>404-657-4254</a:t>
            </a:r>
          </a:p>
        </p:txBody>
      </p:sp>
      <p:sp>
        <p:nvSpPr>
          <p:cNvPr id="14" name="Rectangle 13"/>
          <p:cNvSpPr txBox="1">
            <a:spLocks noChangeArrowheads="1"/>
          </p:cNvSpPr>
          <p:nvPr/>
        </p:nvSpPr>
        <p:spPr>
          <a:xfrm>
            <a:off x="563563" y="339725"/>
            <a:ext cx="6629400" cy="762000"/>
          </a:xfrm>
          <a:prstGeom prst="rect">
            <a:avLst/>
          </a:prstGeom>
        </p:spPr>
        <p:txBody>
          <a:bodyPr/>
          <a:lstStyle/>
          <a:p>
            <a:pPr algn="l">
              <a:lnSpc>
                <a:spcPct val="100000"/>
              </a:lnSpc>
              <a:spcBef>
                <a:spcPct val="0"/>
              </a:spcBef>
              <a:buClrTx/>
              <a:defRPr/>
            </a:pPr>
            <a:r>
              <a:rPr lang="en-US" sz="2400" b="1" kern="0" dirty="0">
                <a:latin typeface="+mj-lt"/>
                <a:ea typeface="+mj-ea"/>
                <a:cs typeface="+mj-cs"/>
              </a:rPr>
              <a:t>Statewide Contract Details</a:t>
            </a:r>
          </a:p>
        </p:txBody>
      </p:sp>
      <p:sp>
        <p:nvSpPr>
          <p:cNvPr id="15" name="Text Box 8"/>
          <p:cNvSpPr txBox="1">
            <a:spLocks noChangeArrowheads="1"/>
          </p:cNvSpPr>
          <p:nvPr/>
        </p:nvSpPr>
        <p:spPr bwMode="auto">
          <a:xfrm>
            <a:off x="914400" y="3524250"/>
            <a:ext cx="4038600" cy="419100"/>
          </a:xfrm>
          <a:prstGeom prst="rect">
            <a:avLst/>
          </a:prstGeom>
          <a:solidFill>
            <a:schemeClr val="tx1">
              <a:alpha val="67058"/>
            </a:schemeClr>
          </a:solidFill>
          <a:ln w="38100" algn="ctr">
            <a:noFill/>
            <a:miter lim="800000"/>
            <a:headEnd type="none" w="sm" len="sm"/>
            <a:tailEnd type="none" w="sm" len="sm"/>
          </a:ln>
        </p:spPr>
        <p:txBody>
          <a:bodyPr anchor="ctr"/>
          <a:lstStyle/>
          <a:p>
            <a:pPr algn="l"/>
            <a:r>
              <a:rPr lang="en-US" sz="1600" b="1">
                <a:solidFill>
                  <a:schemeClr val="bg1"/>
                </a:solidFill>
              </a:rPr>
              <a:t>What is the Contract Term?</a:t>
            </a:r>
          </a:p>
        </p:txBody>
      </p:sp>
      <p:sp>
        <p:nvSpPr>
          <p:cNvPr id="16" name="Text Box 13"/>
          <p:cNvSpPr txBox="1">
            <a:spLocks noChangeArrowheads="1"/>
          </p:cNvSpPr>
          <p:nvPr/>
        </p:nvSpPr>
        <p:spPr bwMode="auto">
          <a:xfrm>
            <a:off x="5029200" y="3524250"/>
            <a:ext cx="3886200" cy="419100"/>
          </a:xfrm>
          <a:prstGeom prst="rect">
            <a:avLst/>
          </a:prstGeom>
          <a:gradFill rotWithShape="1">
            <a:gsLst>
              <a:gs pos="0">
                <a:srgbClr val="5B7F00"/>
              </a:gs>
              <a:gs pos="50000">
                <a:srgbClr val="86B800"/>
              </a:gs>
              <a:gs pos="100000">
                <a:srgbClr val="A1DB00"/>
              </a:gs>
            </a:gsLst>
            <a:lin ang="18900000" scaled="1"/>
          </a:gradFill>
          <a:ln w="38100" algn="ctr">
            <a:noFill/>
            <a:miter lim="800000"/>
            <a:headEnd type="none" w="sm" len="sm"/>
            <a:tailEnd type="none" w="sm" len="sm"/>
          </a:ln>
        </p:spPr>
        <p:txBody>
          <a:bodyPr/>
          <a:lstStyle/>
          <a:p>
            <a:pPr algn="l">
              <a:spcAft>
                <a:spcPct val="30000"/>
              </a:spcAft>
            </a:pPr>
            <a:r>
              <a:rPr lang="en-US" sz="1600" b="1" dirty="0" smtClean="0"/>
              <a:t>04/01/2012 </a:t>
            </a:r>
            <a:r>
              <a:rPr lang="en-US" sz="1600" b="1" dirty="0"/>
              <a:t>– </a:t>
            </a:r>
            <a:r>
              <a:rPr lang="en-US" sz="1600" b="1" dirty="0" smtClean="0"/>
              <a:t>03/31/2014</a:t>
            </a:r>
            <a:endParaRPr lang="en-US" sz="1600" b="1" dirty="0"/>
          </a:p>
        </p:txBody>
      </p:sp>
      <p:sp>
        <p:nvSpPr>
          <p:cNvPr id="17" name="Text Box 7"/>
          <p:cNvSpPr txBox="1">
            <a:spLocks noChangeArrowheads="1"/>
          </p:cNvSpPr>
          <p:nvPr/>
        </p:nvSpPr>
        <p:spPr bwMode="auto">
          <a:xfrm>
            <a:off x="901700" y="1596572"/>
            <a:ext cx="4038600" cy="702129"/>
          </a:xfrm>
          <a:prstGeom prst="rect">
            <a:avLst/>
          </a:prstGeom>
          <a:solidFill>
            <a:schemeClr val="tx1">
              <a:alpha val="67058"/>
            </a:schemeClr>
          </a:solidFill>
          <a:ln w="38100" algn="ctr">
            <a:noFill/>
            <a:miter lim="800000"/>
            <a:headEnd type="none" w="sm" len="sm"/>
            <a:tailEnd type="none" w="sm" len="sm"/>
          </a:ln>
        </p:spPr>
        <p:txBody>
          <a:bodyPr anchor="ctr"/>
          <a:lstStyle/>
          <a:p>
            <a:pPr algn="l"/>
            <a:r>
              <a:rPr lang="en-US" sz="1600" b="1" dirty="0">
                <a:solidFill>
                  <a:schemeClr val="bg1"/>
                </a:solidFill>
              </a:rPr>
              <a:t>What is the Contract Number?</a:t>
            </a:r>
          </a:p>
        </p:txBody>
      </p:sp>
      <p:sp>
        <p:nvSpPr>
          <p:cNvPr id="18" name="Text Box 12"/>
          <p:cNvSpPr txBox="1">
            <a:spLocks noChangeArrowheads="1"/>
          </p:cNvSpPr>
          <p:nvPr/>
        </p:nvSpPr>
        <p:spPr bwMode="auto">
          <a:xfrm>
            <a:off x="5016500" y="1596572"/>
            <a:ext cx="3886200" cy="702129"/>
          </a:xfrm>
          <a:prstGeom prst="rect">
            <a:avLst/>
          </a:prstGeom>
          <a:gradFill rotWithShape="1">
            <a:gsLst>
              <a:gs pos="0">
                <a:srgbClr val="5B7F00"/>
              </a:gs>
              <a:gs pos="50000">
                <a:srgbClr val="86B800"/>
              </a:gs>
              <a:gs pos="100000">
                <a:srgbClr val="A1DB00"/>
              </a:gs>
            </a:gsLst>
            <a:lin ang="18900000" scaled="1"/>
          </a:gradFill>
          <a:ln w="38100" algn="ctr">
            <a:noFill/>
            <a:miter lim="800000"/>
            <a:headEnd type="none" w="sm" len="sm"/>
            <a:tailEnd type="none" w="sm" len="sm"/>
          </a:ln>
        </p:spPr>
        <p:txBody>
          <a:bodyPr/>
          <a:lstStyle/>
          <a:p>
            <a:pPr algn="l">
              <a:spcAft>
                <a:spcPct val="30000"/>
              </a:spcAft>
            </a:pPr>
            <a:r>
              <a:rPr lang="en-US" sz="1300" b="1" dirty="0" smtClean="0"/>
              <a:t>99999-SPD0000065-001 (Paper/Toner)</a:t>
            </a:r>
          </a:p>
          <a:p>
            <a:pPr algn="l">
              <a:spcAft>
                <a:spcPct val="30000"/>
              </a:spcAft>
            </a:pPr>
            <a:r>
              <a:rPr lang="en-US" sz="1300" b="1" dirty="0" smtClean="0"/>
              <a:t>99999-SPD0000065-002 (Gen. Office Supplies) </a:t>
            </a:r>
          </a:p>
          <a:p>
            <a:pPr algn="l">
              <a:spcAft>
                <a:spcPct val="30000"/>
              </a:spcAft>
            </a:pPr>
            <a:endParaRPr lang="en-US" sz="1600" b="1" dirty="0"/>
          </a:p>
        </p:txBody>
      </p:sp>
      <p:sp>
        <p:nvSpPr>
          <p:cNvPr id="19" name="Text Box 8"/>
          <p:cNvSpPr txBox="1">
            <a:spLocks noChangeArrowheads="1"/>
          </p:cNvSpPr>
          <p:nvPr/>
        </p:nvSpPr>
        <p:spPr bwMode="auto">
          <a:xfrm>
            <a:off x="914400" y="4071938"/>
            <a:ext cx="4038600" cy="419100"/>
          </a:xfrm>
          <a:prstGeom prst="rect">
            <a:avLst/>
          </a:prstGeom>
          <a:solidFill>
            <a:schemeClr val="tx1">
              <a:alpha val="67058"/>
            </a:schemeClr>
          </a:solidFill>
          <a:ln w="38100" algn="ctr">
            <a:noFill/>
            <a:miter lim="800000"/>
            <a:headEnd type="none" w="sm" len="sm"/>
            <a:tailEnd type="none" w="sm" len="sm"/>
          </a:ln>
        </p:spPr>
        <p:txBody>
          <a:bodyPr anchor="ctr"/>
          <a:lstStyle/>
          <a:p>
            <a:pPr algn="l"/>
            <a:r>
              <a:rPr lang="en-US" sz="1600" b="1">
                <a:solidFill>
                  <a:schemeClr val="bg1"/>
                </a:solidFill>
              </a:rPr>
              <a:t>Implementation “Go-Live Date”	</a:t>
            </a:r>
          </a:p>
        </p:txBody>
      </p:sp>
      <p:sp>
        <p:nvSpPr>
          <p:cNvPr id="20" name="Text Box 13"/>
          <p:cNvSpPr txBox="1">
            <a:spLocks noChangeArrowheads="1"/>
          </p:cNvSpPr>
          <p:nvPr/>
        </p:nvSpPr>
        <p:spPr bwMode="auto">
          <a:xfrm>
            <a:off x="5029200" y="4071938"/>
            <a:ext cx="3886200" cy="419100"/>
          </a:xfrm>
          <a:prstGeom prst="rect">
            <a:avLst/>
          </a:prstGeom>
          <a:gradFill rotWithShape="1">
            <a:gsLst>
              <a:gs pos="0">
                <a:srgbClr val="5B7F00"/>
              </a:gs>
              <a:gs pos="50000">
                <a:srgbClr val="86B800"/>
              </a:gs>
              <a:gs pos="100000">
                <a:srgbClr val="A1DB00"/>
              </a:gs>
            </a:gsLst>
            <a:lin ang="18900000" scaled="1"/>
          </a:gradFill>
          <a:ln w="38100" algn="ctr">
            <a:noFill/>
            <a:miter lim="800000"/>
            <a:headEnd type="none" w="sm" len="sm"/>
            <a:tailEnd type="none" w="sm" len="sm"/>
          </a:ln>
        </p:spPr>
        <p:txBody>
          <a:bodyPr/>
          <a:lstStyle/>
          <a:p>
            <a:pPr algn="l">
              <a:spcAft>
                <a:spcPct val="30000"/>
              </a:spcAft>
            </a:pPr>
            <a:r>
              <a:rPr lang="en-US" sz="1600" b="1" dirty="0" smtClean="0"/>
              <a:t> Estimated:  June 18, 2012</a:t>
            </a:r>
            <a:endParaRPr lang="en-US" sz="1600" b="1" dirty="0"/>
          </a:p>
        </p:txBody>
      </p:sp>
      <p:sp>
        <p:nvSpPr>
          <p:cNvPr id="21" name="Text Box 8"/>
          <p:cNvSpPr txBox="1">
            <a:spLocks noChangeArrowheads="1"/>
          </p:cNvSpPr>
          <p:nvPr/>
        </p:nvSpPr>
        <p:spPr bwMode="auto">
          <a:xfrm>
            <a:off x="914400" y="2427288"/>
            <a:ext cx="4038600" cy="419100"/>
          </a:xfrm>
          <a:prstGeom prst="rect">
            <a:avLst/>
          </a:prstGeom>
          <a:solidFill>
            <a:schemeClr val="tx1">
              <a:alpha val="67058"/>
            </a:schemeClr>
          </a:solidFill>
          <a:ln w="38100" algn="ctr">
            <a:noFill/>
            <a:miter lim="800000"/>
            <a:headEnd type="none" w="sm" len="sm"/>
            <a:tailEnd type="none" w="sm" len="sm"/>
          </a:ln>
        </p:spPr>
        <p:txBody>
          <a:bodyPr anchor="ctr"/>
          <a:lstStyle/>
          <a:p>
            <a:pPr algn="l"/>
            <a:r>
              <a:rPr lang="en-US" sz="1600" b="1">
                <a:solidFill>
                  <a:schemeClr val="bg1"/>
                </a:solidFill>
              </a:rPr>
              <a:t>Is it a Renewal?</a:t>
            </a:r>
          </a:p>
        </p:txBody>
      </p:sp>
      <p:sp>
        <p:nvSpPr>
          <p:cNvPr id="22" name="Text Box 13"/>
          <p:cNvSpPr txBox="1">
            <a:spLocks noChangeArrowheads="1"/>
          </p:cNvSpPr>
          <p:nvPr/>
        </p:nvSpPr>
        <p:spPr bwMode="auto">
          <a:xfrm>
            <a:off x="5029200" y="2427288"/>
            <a:ext cx="3886200" cy="419100"/>
          </a:xfrm>
          <a:prstGeom prst="rect">
            <a:avLst/>
          </a:prstGeom>
          <a:gradFill rotWithShape="1">
            <a:gsLst>
              <a:gs pos="0">
                <a:srgbClr val="5B7F00"/>
              </a:gs>
              <a:gs pos="50000">
                <a:srgbClr val="86B800"/>
              </a:gs>
              <a:gs pos="100000">
                <a:srgbClr val="A1DB00"/>
              </a:gs>
            </a:gsLst>
            <a:lin ang="18900000" scaled="1"/>
          </a:gradFill>
          <a:ln w="38100" algn="ctr">
            <a:noFill/>
            <a:miter lim="800000"/>
            <a:headEnd type="none" w="sm" len="sm"/>
            <a:tailEnd type="none" w="sm" len="sm"/>
          </a:ln>
        </p:spPr>
        <p:txBody>
          <a:bodyPr/>
          <a:lstStyle/>
          <a:p>
            <a:pPr algn="l">
              <a:spcAft>
                <a:spcPct val="30000"/>
              </a:spcAft>
            </a:pPr>
            <a:r>
              <a:rPr lang="en-US" sz="1600" b="1" dirty="0"/>
              <a:t>No</a:t>
            </a:r>
          </a:p>
        </p:txBody>
      </p:sp>
    </p:spTree>
    <p:custDataLst>
      <p:tags r:id="rId1"/>
    </p:custData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9403"/>
                                        </p:tgtEl>
                                        <p:attrNameLst>
                                          <p:attrName>style.visibility</p:attrName>
                                        </p:attrNameLst>
                                      </p:cBhvr>
                                      <p:to>
                                        <p:strVal val="visible"/>
                                      </p:to>
                                    </p:set>
                                    <p:animEffect transition="in" filter="fade">
                                      <p:cBhvr>
                                        <p:cTn id="7" dur="500"/>
                                        <p:tgtEl>
                                          <p:spTgt spid="5940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9399"/>
                                        </p:tgtEl>
                                        <p:attrNameLst>
                                          <p:attrName>style.visibility</p:attrName>
                                        </p:attrNameLst>
                                      </p:cBhvr>
                                      <p:to>
                                        <p:strVal val="visible"/>
                                      </p:to>
                                    </p:set>
                                    <p:animEffect transition="in" filter="wipe(up)">
                                      <p:cBhvr>
                                        <p:cTn id="12" dur="500"/>
                                        <p:tgtEl>
                                          <p:spTgt spid="5939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9404"/>
                                        </p:tgtEl>
                                        <p:attrNameLst>
                                          <p:attrName>style.visibility</p:attrName>
                                        </p:attrNameLst>
                                      </p:cBhvr>
                                      <p:to>
                                        <p:strVal val="visible"/>
                                      </p:to>
                                    </p:set>
                                    <p:animEffect transition="in" filter="wipe(left)">
                                      <p:cBhvr>
                                        <p:cTn id="17" dur="500"/>
                                        <p:tgtEl>
                                          <p:spTgt spid="5940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9400"/>
                                        </p:tgtEl>
                                        <p:attrNameLst>
                                          <p:attrName>style.visibility</p:attrName>
                                        </p:attrNameLst>
                                      </p:cBhvr>
                                      <p:to>
                                        <p:strVal val="visible"/>
                                      </p:to>
                                    </p:set>
                                    <p:animEffect transition="in" filter="wipe(up)">
                                      <p:cBhvr>
                                        <p:cTn id="22" dur="500"/>
                                        <p:tgtEl>
                                          <p:spTgt spid="5940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9405"/>
                                        </p:tgtEl>
                                        <p:attrNameLst>
                                          <p:attrName>style.visibility</p:attrName>
                                        </p:attrNameLst>
                                      </p:cBhvr>
                                      <p:to>
                                        <p:strVal val="visible"/>
                                      </p:to>
                                    </p:set>
                                    <p:animEffect transition="in" filter="wipe(left)">
                                      <p:cBhvr>
                                        <p:cTn id="27" dur="500"/>
                                        <p:tgtEl>
                                          <p:spTgt spid="5940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9402"/>
                                        </p:tgtEl>
                                        <p:attrNameLst>
                                          <p:attrName>style.visibility</p:attrName>
                                        </p:attrNameLst>
                                      </p:cBhvr>
                                      <p:to>
                                        <p:strVal val="visible"/>
                                      </p:to>
                                    </p:set>
                                    <p:animEffect transition="in" filter="wipe(up)">
                                      <p:cBhvr>
                                        <p:cTn id="32" dur="500"/>
                                        <p:tgtEl>
                                          <p:spTgt spid="5940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9407"/>
                                        </p:tgtEl>
                                        <p:attrNameLst>
                                          <p:attrName>style.visibility</p:attrName>
                                        </p:attrNameLst>
                                      </p:cBhvr>
                                      <p:to>
                                        <p:strVal val="visible"/>
                                      </p:to>
                                    </p:set>
                                    <p:animEffect transition="in" filter="wipe(left)">
                                      <p:cBhvr>
                                        <p:cTn id="37" dur="500"/>
                                        <p:tgtEl>
                                          <p:spTgt spid="5940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up)">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left)">
                                      <p:cBhvr>
                                        <p:cTn id="47" dur="5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ipe(up)">
                                      <p:cBhvr>
                                        <p:cTn id="52" dur="5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wipe(left)">
                                      <p:cBhvr>
                                        <p:cTn id="57" dur="500"/>
                                        <p:tgtEl>
                                          <p:spTgt spid="1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wipe(up)">
                                      <p:cBhvr>
                                        <p:cTn id="62" dur="500"/>
                                        <p:tgtEl>
                                          <p:spTgt spid="1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wipe(left)">
                                      <p:cBhvr>
                                        <p:cTn id="67" dur="500"/>
                                        <p:tgtEl>
                                          <p:spTgt spid="20"/>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grpId="0" nodeType="click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wipe(up)">
                                      <p:cBhvr>
                                        <p:cTn id="72" dur="500"/>
                                        <p:tgtEl>
                                          <p:spTgt spid="21"/>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wipe(left)">
                                      <p:cBhvr>
                                        <p:cTn id="7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9" grpId="0" animBg="1"/>
      <p:bldP spid="59400" grpId="0" animBg="1"/>
      <p:bldP spid="59402" grpId="0" animBg="1"/>
      <p:bldP spid="59403" grpId="0"/>
      <p:bldP spid="59404" grpId="0" animBg="1"/>
      <p:bldP spid="59405" grpId="0" animBg="1"/>
      <p:bldP spid="59407" grpId="0" animBg="1"/>
      <p:bldP spid="15" grpId="0" animBg="1"/>
      <p:bldP spid="16" grpId="0" animBg="1"/>
      <p:bldP spid="17" grpId="0" animBg="1"/>
      <p:bldP spid="18" grpId="0" animBg="1"/>
      <p:bldP spid="19" grpId="0" animBg="1"/>
      <p:bldP spid="20" grpId="0" animBg="1"/>
      <p:bldP spid="21" grpId="0" animBg="1"/>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27" name="Rectangle 3"/>
          <p:cNvSpPr>
            <a:spLocks noGrp="1" noChangeArrowheads="1"/>
          </p:cNvSpPr>
          <p:nvPr>
            <p:ph type="body" idx="1"/>
          </p:nvPr>
        </p:nvSpPr>
        <p:spPr>
          <a:xfrm>
            <a:off x="827090" y="1408114"/>
            <a:ext cx="8040687" cy="5145087"/>
          </a:xfrm>
        </p:spPr>
        <p:txBody>
          <a:bodyPr/>
          <a:lstStyle/>
          <a:p>
            <a:pPr eaLnBrk="1" hangingPunct="1">
              <a:lnSpc>
                <a:spcPct val="90000"/>
              </a:lnSpc>
            </a:pPr>
            <a:r>
              <a:rPr lang="en-US" sz="2000" b="0" dirty="0" smtClean="0"/>
              <a:t>Deep Discounts on approximately 900 Core and thousands of Non-Core Items</a:t>
            </a:r>
          </a:p>
          <a:p>
            <a:pPr eaLnBrk="1" hangingPunct="1">
              <a:lnSpc>
                <a:spcPct val="90000"/>
              </a:lnSpc>
            </a:pPr>
            <a:r>
              <a:rPr lang="en-US" sz="2000" b="0" dirty="0" smtClean="0"/>
              <a:t>Next-Day Delivery &amp; No Shipping Charges</a:t>
            </a:r>
          </a:p>
          <a:p>
            <a:pPr eaLnBrk="1" hangingPunct="1">
              <a:lnSpc>
                <a:spcPct val="90000"/>
              </a:lnSpc>
            </a:pPr>
            <a:r>
              <a:rPr lang="en-US" sz="2000" b="0" dirty="0" smtClean="0"/>
              <a:t>Accepts P-Card</a:t>
            </a:r>
          </a:p>
          <a:p>
            <a:pPr eaLnBrk="1" hangingPunct="1">
              <a:lnSpc>
                <a:spcPct val="90000"/>
              </a:lnSpc>
            </a:pPr>
            <a:r>
              <a:rPr lang="en-US" sz="2000" b="0" dirty="0" smtClean="0"/>
              <a:t>Offers Remanufactured &amp; Original Equipment Manufacturer’s Toners</a:t>
            </a:r>
          </a:p>
          <a:p>
            <a:pPr eaLnBrk="1" hangingPunct="1">
              <a:lnSpc>
                <a:spcPct val="90000"/>
              </a:lnSpc>
            </a:pPr>
            <a:r>
              <a:rPr lang="en-US" sz="2000" b="0" dirty="0" smtClean="0"/>
              <a:t>Custom State of Georgia Information Portal</a:t>
            </a:r>
          </a:p>
          <a:p>
            <a:pPr eaLnBrk="1" hangingPunct="1">
              <a:lnSpc>
                <a:spcPct val="90000"/>
              </a:lnSpc>
            </a:pPr>
            <a:r>
              <a:rPr lang="en-US" sz="2000" b="0" dirty="0" smtClean="0"/>
              <a:t>Accepts Phone and Fax Orders</a:t>
            </a:r>
          </a:p>
          <a:p>
            <a:pPr eaLnBrk="1" hangingPunct="1">
              <a:lnSpc>
                <a:spcPct val="90000"/>
              </a:lnSpc>
            </a:pPr>
            <a:r>
              <a:rPr lang="en-US" sz="2000" b="0" dirty="0" smtClean="0"/>
              <a:t>On-Line Ordering  available on Team Georgia Marketplace and Supplier’s Customized Micro Site </a:t>
            </a:r>
          </a:p>
          <a:p>
            <a:pPr eaLnBrk="1" hangingPunct="1">
              <a:lnSpc>
                <a:spcPct val="90000"/>
              </a:lnSpc>
            </a:pPr>
            <a:r>
              <a:rPr lang="en-US" sz="2000" b="0" dirty="0" smtClean="0"/>
              <a:t>Access to Retail Stores (Same Contracted Pricing)</a:t>
            </a:r>
          </a:p>
          <a:p>
            <a:pPr eaLnBrk="1" hangingPunct="1">
              <a:lnSpc>
                <a:spcPct val="90000"/>
              </a:lnSpc>
            </a:pPr>
            <a:r>
              <a:rPr lang="en-US" sz="2000" b="0" dirty="0" smtClean="0"/>
              <a:t>Efficient returns &amp; warranty process</a:t>
            </a:r>
          </a:p>
          <a:p>
            <a:pPr eaLnBrk="1" hangingPunct="1">
              <a:lnSpc>
                <a:spcPct val="90000"/>
              </a:lnSpc>
            </a:pPr>
            <a:r>
              <a:rPr lang="en-US" sz="2000" b="0" dirty="0" smtClean="0"/>
              <a:t>Dedicated Account Management and Customer Service Team</a:t>
            </a:r>
          </a:p>
          <a:p>
            <a:pPr eaLnBrk="1" hangingPunct="1">
              <a:lnSpc>
                <a:spcPct val="90000"/>
              </a:lnSpc>
            </a:pPr>
            <a:r>
              <a:rPr lang="en-US" sz="2000" b="0" dirty="0" smtClean="0"/>
              <a:t>Access to numerous environmentally friendly green-based product offerings</a:t>
            </a:r>
          </a:p>
          <a:p>
            <a:pPr eaLnBrk="1" hangingPunct="1">
              <a:lnSpc>
                <a:spcPct val="90000"/>
              </a:lnSpc>
            </a:pPr>
            <a:r>
              <a:rPr lang="en-US" sz="2000" b="0" dirty="0" smtClean="0"/>
              <a:t>No Minimum Order Requirements</a:t>
            </a:r>
          </a:p>
        </p:txBody>
      </p:sp>
      <p:sp>
        <p:nvSpPr>
          <p:cNvPr id="666628" name="Text Box 4"/>
          <p:cNvSpPr txBox="1">
            <a:spLocks noChangeArrowheads="1"/>
          </p:cNvSpPr>
          <p:nvPr/>
        </p:nvSpPr>
        <p:spPr bwMode="auto">
          <a:xfrm>
            <a:off x="642939" y="792164"/>
            <a:ext cx="7620000" cy="369332"/>
          </a:xfrm>
          <a:prstGeom prst="rect">
            <a:avLst/>
          </a:prstGeom>
          <a:noFill/>
          <a:ln w="9525">
            <a:noFill/>
            <a:miter lim="800000"/>
            <a:headEnd/>
            <a:tailEnd/>
          </a:ln>
        </p:spPr>
        <p:txBody>
          <a:bodyPr>
            <a:spAutoFit/>
          </a:bodyPr>
          <a:lstStyle/>
          <a:p>
            <a:pPr algn="l"/>
            <a:r>
              <a:rPr lang="en-US" sz="2000"/>
              <a:t>The </a:t>
            </a:r>
            <a:r>
              <a:rPr lang="en-US" sz="2000">
                <a:solidFill>
                  <a:srgbClr val="002060"/>
                </a:solidFill>
              </a:rPr>
              <a:t>Office Supplies Contract </a:t>
            </a:r>
            <a:r>
              <a:rPr lang="en-US" sz="2000"/>
              <a:t>provides the following benefits:</a:t>
            </a:r>
          </a:p>
        </p:txBody>
      </p:sp>
      <p:sp>
        <p:nvSpPr>
          <p:cNvPr id="10244" name="Rectangle 13"/>
          <p:cNvSpPr>
            <a:spLocks noGrp="1" noChangeArrowheads="1"/>
          </p:cNvSpPr>
          <p:nvPr>
            <p:ph type="title"/>
          </p:nvPr>
        </p:nvSpPr>
        <p:spPr>
          <a:xfrm>
            <a:off x="563563" y="339725"/>
            <a:ext cx="6629400" cy="762000"/>
          </a:xfrm>
        </p:spPr>
        <p:txBody>
          <a:bodyPr/>
          <a:lstStyle/>
          <a:p>
            <a:pPr eaLnBrk="1" hangingPunct="1"/>
            <a:r>
              <a:rPr lang="en-US" sz="2400" smtClean="0"/>
              <a:t>Key Benefits</a:t>
            </a:r>
          </a:p>
        </p:txBody>
      </p:sp>
    </p:spTree>
    <p:custDataLst>
      <p:tags r:id="rId1"/>
    </p:custData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66628"/>
                                        </p:tgtEl>
                                        <p:attrNameLst>
                                          <p:attrName>style.visibility</p:attrName>
                                        </p:attrNameLst>
                                      </p:cBhvr>
                                      <p:to>
                                        <p:strVal val="visible"/>
                                      </p:to>
                                    </p:set>
                                    <p:animEffect transition="in" filter="wipe(left)">
                                      <p:cBhvr>
                                        <p:cTn id="7" dur="500"/>
                                        <p:tgtEl>
                                          <p:spTgt spid="6666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66627">
                                            <p:txEl>
                                              <p:pRg st="0" end="0"/>
                                            </p:txEl>
                                          </p:spTgt>
                                        </p:tgtEl>
                                        <p:attrNameLst>
                                          <p:attrName>style.visibility</p:attrName>
                                        </p:attrNameLst>
                                      </p:cBhvr>
                                      <p:to>
                                        <p:strVal val="visible"/>
                                      </p:to>
                                    </p:set>
                                    <p:animEffect transition="in" filter="fade">
                                      <p:cBhvr>
                                        <p:cTn id="12" dur="500"/>
                                        <p:tgtEl>
                                          <p:spTgt spid="6666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66627">
                                            <p:txEl>
                                              <p:pRg st="1" end="1"/>
                                            </p:txEl>
                                          </p:spTgt>
                                        </p:tgtEl>
                                        <p:attrNameLst>
                                          <p:attrName>style.visibility</p:attrName>
                                        </p:attrNameLst>
                                      </p:cBhvr>
                                      <p:to>
                                        <p:strVal val="visible"/>
                                      </p:to>
                                    </p:set>
                                    <p:animEffect transition="in" filter="fade">
                                      <p:cBhvr>
                                        <p:cTn id="17" dur="500"/>
                                        <p:tgtEl>
                                          <p:spTgt spid="66662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66627">
                                            <p:txEl>
                                              <p:pRg st="2" end="2"/>
                                            </p:txEl>
                                          </p:spTgt>
                                        </p:tgtEl>
                                        <p:attrNameLst>
                                          <p:attrName>style.visibility</p:attrName>
                                        </p:attrNameLst>
                                      </p:cBhvr>
                                      <p:to>
                                        <p:strVal val="visible"/>
                                      </p:to>
                                    </p:set>
                                    <p:animEffect transition="in" filter="fade">
                                      <p:cBhvr>
                                        <p:cTn id="22" dur="500"/>
                                        <p:tgtEl>
                                          <p:spTgt spid="66662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66627">
                                            <p:txEl>
                                              <p:pRg st="3" end="3"/>
                                            </p:txEl>
                                          </p:spTgt>
                                        </p:tgtEl>
                                        <p:attrNameLst>
                                          <p:attrName>style.visibility</p:attrName>
                                        </p:attrNameLst>
                                      </p:cBhvr>
                                      <p:to>
                                        <p:strVal val="visible"/>
                                      </p:to>
                                    </p:set>
                                    <p:animEffect transition="in" filter="fade">
                                      <p:cBhvr>
                                        <p:cTn id="27" dur="500"/>
                                        <p:tgtEl>
                                          <p:spTgt spid="66662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66627">
                                            <p:txEl>
                                              <p:pRg st="4" end="4"/>
                                            </p:txEl>
                                          </p:spTgt>
                                        </p:tgtEl>
                                        <p:attrNameLst>
                                          <p:attrName>style.visibility</p:attrName>
                                        </p:attrNameLst>
                                      </p:cBhvr>
                                      <p:to>
                                        <p:strVal val="visible"/>
                                      </p:to>
                                    </p:set>
                                    <p:animEffect transition="in" filter="fade">
                                      <p:cBhvr>
                                        <p:cTn id="32" dur="500"/>
                                        <p:tgtEl>
                                          <p:spTgt spid="66662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66627">
                                            <p:txEl>
                                              <p:pRg st="5" end="5"/>
                                            </p:txEl>
                                          </p:spTgt>
                                        </p:tgtEl>
                                        <p:attrNameLst>
                                          <p:attrName>style.visibility</p:attrName>
                                        </p:attrNameLst>
                                      </p:cBhvr>
                                      <p:to>
                                        <p:strVal val="visible"/>
                                      </p:to>
                                    </p:set>
                                    <p:animEffect transition="in" filter="fade">
                                      <p:cBhvr>
                                        <p:cTn id="37" dur="500"/>
                                        <p:tgtEl>
                                          <p:spTgt spid="66662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66627">
                                            <p:txEl>
                                              <p:pRg st="6" end="6"/>
                                            </p:txEl>
                                          </p:spTgt>
                                        </p:tgtEl>
                                        <p:attrNameLst>
                                          <p:attrName>style.visibility</p:attrName>
                                        </p:attrNameLst>
                                      </p:cBhvr>
                                      <p:to>
                                        <p:strVal val="visible"/>
                                      </p:to>
                                    </p:set>
                                    <p:animEffect transition="in" filter="fade">
                                      <p:cBhvr>
                                        <p:cTn id="42" dur="500"/>
                                        <p:tgtEl>
                                          <p:spTgt spid="66662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66627">
                                            <p:txEl>
                                              <p:pRg st="7" end="7"/>
                                            </p:txEl>
                                          </p:spTgt>
                                        </p:tgtEl>
                                        <p:attrNameLst>
                                          <p:attrName>style.visibility</p:attrName>
                                        </p:attrNameLst>
                                      </p:cBhvr>
                                      <p:to>
                                        <p:strVal val="visible"/>
                                      </p:to>
                                    </p:set>
                                    <p:animEffect transition="in" filter="fade">
                                      <p:cBhvr>
                                        <p:cTn id="47" dur="500"/>
                                        <p:tgtEl>
                                          <p:spTgt spid="66662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66627">
                                            <p:txEl>
                                              <p:pRg st="8" end="8"/>
                                            </p:txEl>
                                          </p:spTgt>
                                        </p:tgtEl>
                                        <p:attrNameLst>
                                          <p:attrName>style.visibility</p:attrName>
                                        </p:attrNameLst>
                                      </p:cBhvr>
                                      <p:to>
                                        <p:strVal val="visible"/>
                                      </p:to>
                                    </p:set>
                                    <p:animEffect transition="in" filter="fade">
                                      <p:cBhvr>
                                        <p:cTn id="52" dur="500"/>
                                        <p:tgtEl>
                                          <p:spTgt spid="66662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66627">
                                            <p:txEl>
                                              <p:pRg st="9" end="9"/>
                                            </p:txEl>
                                          </p:spTgt>
                                        </p:tgtEl>
                                        <p:attrNameLst>
                                          <p:attrName>style.visibility</p:attrName>
                                        </p:attrNameLst>
                                      </p:cBhvr>
                                      <p:to>
                                        <p:strVal val="visible"/>
                                      </p:to>
                                    </p:set>
                                    <p:animEffect transition="in" filter="fade">
                                      <p:cBhvr>
                                        <p:cTn id="57" dur="500"/>
                                        <p:tgtEl>
                                          <p:spTgt spid="666627">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666627">
                                            <p:txEl>
                                              <p:pRg st="10" end="10"/>
                                            </p:txEl>
                                          </p:spTgt>
                                        </p:tgtEl>
                                        <p:attrNameLst>
                                          <p:attrName>style.visibility</p:attrName>
                                        </p:attrNameLst>
                                      </p:cBhvr>
                                      <p:to>
                                        <p:strVal val="visible"/>
                                      </p:to>
                                    </p:set>
                                    <p:animEffect transition="in" filter="fade">
                                      <p:cBhvr>
                                        <p:cTn id="62" dur="500"/>
                                        <p:tgtEl>
                                          <p:spTgt spid="666627">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666627">
                                            <p:txEl>
                                              <p:pRg st="11" end="11"/>
                                            </p:txEl>
                                          </p:spTgt>
                                        </p:tgtEl>
                                        <p:attrNameLst>
                                          <p:attrName>style.visibility</p:attrName>
                                        </p:attrNameLst>
                                      </p:cBhvr>
                                      <p:to>
                                        <p:strVal val="visible"/>
                                      </p:to>
                                    </p:set>
                                    <p:animEffect transition="in" filter="fade">
                                      <p:cBhvr>
                                        <p:cTn id="67" dur="500"/>
                                        <p:tgtEl>
                                          <p:spTgt spid="66662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6627" grpId="0" build="p"/>
      <p:bldP spid="66662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2626" y="2016126"/>
            <a:ext cx="7793039" cy="944563"/>
          </a:xfrm>
        </p:spPr>
        <p:txBody>
          <a:bodyPr/>
          <a:lstStyle/>
          <a:p>
            <a:pPr algn="ctr"/>
            <a:r>
              <a:rPr lang="en-US" sz="2800" dirty="0" smtClean="0"/>
              <a:t/>
            </a:r>
            <a:br>
              <a:rPr lang="en-US" sz="2800" dirty="0" smtClean="0"/>
            </a:br>
            <a:r>
              <a:rPr lang="en-US" sz="2800" dirty="0" smtClean="0"/>
              <a:t>TEAM GEORGIA MARKETPLACE ORDERING  PROCESS </a:t>
            </a:r>
            <a:br>
              <a:rPr lang="en-US" sz="2800" dirty="0" smtClean="0"/>
            </a:br>
            <a:r>
              <a:rPr lang="en-US" sz="2800" dirty="0" smtClean="0"/>
              <a:t> </a:t>
            </a:r>
            <a:br>
              <a:rPr lang="en-US" sz="2800" dirty="0" smtClean="0"/>
            </a:br>
            <a:r>
              <a:rPr lang="en-US" sz="2800" dirty="0" smtClean="0"/>
              <a:t/>
            </a:r>
            <a:br>
              <a:rPr lang="en-US" sz="2800" dirty="0" smtClean="0"/>
            </a:br>
            <a:r>
              <a:rPr lang="en-US" sz="2800" dirty="0" smtClean="0"/>
              <a:t>MR. ED MACEY</a:t>
            </a:r>
            <a:br>
              <a:rPr lang="en-US" sz="2800" dirty="0" smtClean="0"/>
            </a:br>
            <a:r>
              <a:rPr lang="en-US" sz="2800" dirty="0" smtClean="0"/>
              <a:t>MR. MARCUS BRITTON </a:t>
            </a:r>
            <a:br>
              <a:rPr lang="en-US" sz="2800" dirty="0" smtClean="0"/>
            </a:br>
            <a:r>
              <a:rPr lang="en-US" sz="2800" dirty="0" smtClean="0"/>
              <a:t> </a:t>
            </a: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5949" y="564696"/>
            <a:ext cx="6629400" cy="762000"/>
          </a:xfrm>
        </p:spPr>
        <p:txBody>
          <a:bodyPr/>
          <a:lstStyle/>
          <a:p>
            <a:pPr algn="ctr"/>
            <a:r>
              <a:rPr lang="en-US" dirty="0" smtClean="0"/>
              <a:t>TEAM GEORGIA MARKETPLACE ORDERING </a:t>
            </a:r>
            <a:endParaRPr lang="en-US" dirty="0"/>
          </a:p>
        </p:txBody>
      </p:sp>
      <p:sp>
        <p:nvSpPr>
          <p:cNvPr id="5" name="TextBox 4"/>
          <p:cNvSpPr txBox="1"/>
          <p:nvPr/>
        </p:nvSpPr>
        <p:spPr>
          <a:xfrm>
            <a:off x="478972" y="1596572"/>
            <a:ext cx="8403771" cy="258532"/>
          </a:xfrm>
          <a:prstGeom prst="rect">
            <a:avLst/>
          </a:prstGeom>
          <a:noFill/>
        </p:spPr>
        <p:txBody>
          <a:bodyPr wrap="square" rtlCol="0">
            <a:spAutoFit/>
          </a:bodyPr>
          <a:lstStyle/>
          <a:p>
            <a:endParaRPr lang="en-US" dirty="0"/>
          </a:p>
        </p:txBody>
      </p:sp>
      <p:pic>
        <p:nvPicPr>
          <p:cNvPr id="7" name="Picture 6" descr="image001"/>
          <p:cNvPicPr>
            <a:picLocks noChangeAspect="1" noChangeArrowheads="1"/>
          </p:cNvPicPr>
          <p:nvPr/>
        </p:nvPicPr>
        <p:blipFill>
          <a:blip r:embed="rId3" cstate="print"/>
          <a:srcRect/>
          <a:stretch>
            <a:fillRect/>
          </a:stretch>
        </p:blipFill>
        <p:spPr bwMode="auto">
          <a:xfrm>
            <a:off x="290285" y="1524000"/>
            <a:ext cx="8853715" cy="5334001"/>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PAUSE" val="0"/>
</p:tagLst>
</file>

<file path=ppt/tags/tag3.xml><?xml version="1.0" encoding="utf-8"?>
<p:tagLst xmlns:a="http://schemas.openxmlformats.org/drawingml/2006/main" xmlns:r="http://schemas.openxmlformats.org/officeDocument/2006/relationships" xmlns:p="http://schemas.openxmlformats.org/presentationml/2006/main">
  <p:tag name="ARTICULATE_SLIDE_PAUSE" val="0"/>
  <p:tag name="TIMING" val="|0.8|1|0.9|1"/>
</p:tagLst>
</file>

<file path=ppt/tags/tag4.xml><?xml version="1.0" encoding="utf-8"?>
<p:tagLst xmlns:a="http://schemas.openxmlformats.org/drawingml/2006/main" xmlns:r="http://schemas.openxmlformats.org/officeDocument/2006/relationships" xmlns:p="http://schemas.openxmlformats.org/presentationml/2006/main">
  <p:tag name="ARTICULATE_SLIDE_PAUSE" val="0"/>
  <p:tag name="TIMING" val="|1.3|1.9|0.7|0.6|0.5|0.7"/>
</p:tagLst>
</file>

<file path=ppt/tags/tag5.xml><?xml version="1.0" encoding="utf-8"?>
<p:tagLst xmlns:a="http://schemas.openxmlformats.org/drawingml/2006/main" xmlns:r="http://schemas.openxmlformats.org/officeDocument/2006/relationships" xmlns:p="http://schemas.openxmlformats.org/presentationml/2006/main">
  <p:tag name="ARTICULATE_SLIDE_PAUSE" val="0"/>
</p:tagLst>
</file>

<file path=ppt/tags/tag6.xml><?xml version="1.0" encoding="utf-8"?>
<p:tagLst xmlns:a="http://schemas.openxmlformats.org/drawingml/2006/main" xmlns:r="http://schemas.openxmlformats.org/officeDocument/2006/relationships" xmlns:p="http://schemas.openxmlformats.org/presentationml/2006/main">
  <p:tag name="ARTICULATE_SLIDE_PAUSE" val="0"/>
</p:tagLst>
</file>

<file path=ppt/tags/tag7.xml><?xml version="1.0" encoding="utf-8"?>
<p:tagLst xmlns:a="http://schemas.openxmlformats.org/drawingml/2006/main" xmlns:r="http://schemas.openxmlformats.org/officeDocument/2006/relationships" xmlns:p="http://schemas.openxmlformats.org/presentationml/2006/main">
  <p:tag name="ARTICULATE_SLIDE_PAUSE" val="0"/>
</p:tagLst>
</file>

<file path=ppt/tags/tag8.xml><?xml version="1.0" encoding="utf-8"?>
<p:tagLst xmlns:a="http://schemas.openxmlformats.org/drawingml/2006/main" xmlns:r="http://schemas.openxmlformats.org/officeDocument/2006/relationships" xmlns:p="http://schemas.openxmlformats.org/presentationml/2006/main">
  <p:tag name="ARTICULATE_SLIDE_PAUSE" val="0"/>
</p:tagLst>
</file>

<file path=ppt/theme/theme1.xml><?xml version="1.0" encoding="utf-8"?>
<a:theme xmlns:a="http://schemas.openxmlformats.org/drawingml/2006/main" name="PeachTemplate">
  <a:themeElements>
    <a:clrScheme name="Peach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each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72000" tIns="72000" rIns="72000" bIns="72000" numCol="1" anchor="t" anchorCtr="0" compatLnSpc="1">
        <a:prstTxWarp prst="textNoShape">
          <a:avLst/>
        </a:prstTxWarp>
        <a:spAutoFit/>
      </a:bodyPr>
      <a:lstStyle>
        <a:defPPr marL="0" marR="0" indent="0" algn="ctr" defTabSz="914400" rtl="0" eaLnBrk="1" fontAlgn="base" latinLnBrk="0" hangingPunct="1">
          <a:lnSpc>
            <a:spcPct val="90000"/>
          </a:lnSpc>
          <a:spcBef>
            <a:spcPct val="50000"/>
          </a:spcBef>
          <a:spcAft>
            <a:spcPct val="0"/>
          </a:spcAft>
          <a:buClr>
            <a:schemeClr val="bg2"/>
          </a:buClr>
          <a:buSzTx/>
          <a:buFontTx/>
          <a:buNone/>
          <a:tabLst/>
          <a:defRPr kumimoji="0" lang="en-US" sz="12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72000" tIns="72000" rIns="72000" bIns="72000" numCol="1" anchor="t" anchorCtr="0" compatLnSpc="1">
        <a:prstTxWarp prst="textNoShape">
          <a:avLst/>
        </a:prstTxWarp>
        <a:spAutoFit/>
      </a:bodyPr>
      <a:lstStyle>
        <a:defPPr marL="0" marR="0" indent="0" algn="ctr" defTabSz="914400" rtl="0" eaLnBrk="1" fontAlgn="base" latinLnBrk="0" hangingPunct="1">
          <a:lnSpc>
            <a:spcPct val="90000"/>
          </a:lnSpc>
          <a:spcBef>
            <a:spcPct val="50000"/>
          </a:spcBef>
          <a:spcAft>
            <a:spcPct val="0"/>
          </a:spcAft>
          <a:buClr>
            <a:schemeClr val="bg2"/>
          </a:buClr>
          <a:buSzTx/>
          <a:buFontTx/>
          <a:buNone/>
          <a:tabLst/>
          <a:defRPr kumimoji="0" lang="en-US" sz="12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Peach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each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each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each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each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each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each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each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each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each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each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each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24303319-78b4-4866-9de0-bde40737f1d8" ContentTypeId="0x010100B2029F26138C4BFDA158A626F91E876A" PreviousValue="false"/>
</file>

<file path=customXml/item2.xml><?xml version="1.0" encoding="utf-8"?>
<LongProperties xmlns="http://schemas.microsoft.com/office/2006/metadata/longProperties"/>
</file>

<file path=customXml/item3.xml><?xml version="1.0" encoding="utf-8"?>
<p:properties xmlns:p="http://schemas.microsoft.com/office/2006/metadata/properties" xmlns:xsi="http://www.w3.org/2001/XMLSchema-instance">
  <documentManagement>
    <TaxCatchAll xmlns="64719721-3f2e-4037-a826-7fe00fbc2e3c">
      <Value>162</Value>
    </TaxCatchAll>
    <EffectiveDate xmlns="0726195c-4e5f-403b-b0e6-5bc4fc6a495f">2015-01-21T02:48:00+00:00</EffectiveDate>
    <Division xmlns="64719721-3f2e-4037-a826-7fe00fbc2e3c">State Purchasing</Division>
    <CategoryDoc xmlns="0726195c-4e5f-403b-b0e6-5bc4fc6a495f">Goods Contract Supporting Docs</CategoryDoc>
    <b814ba249d91463a8222dc7318a2e120 xmlns="64719721-3f2e-4037-a826-7fe00fbc2e3c">
      <Terms xmlns="http://schemas.microsoft.com/office/infopath/2007/PartnerControls">
        <TermInfo xmlns="http://schemas.microsoft.com/office/infopath/2007/PartnerControls">
          <TermName xmlns="http://schemas.microsoft.com/office/infopath/2007/PartnerControls">Statewide Contract Webinars</TermName>
          <TermId xmlns="http://schemas.microsoft.com/office/infopath/2007/PartnerControls">f3452e5d-f6ba-4b98-8466-b04135e3c91b</TermId>
        </TermInfo>
      </Terms>
    </b814ba249d91463a8222dc7318a2e120>
    <DocumentDescription xmlns="0726195c-4e5f-403b-b0e6-5bc4fc6a495f">Statewide Contract Webinar PowerPoint Template</DocumentDescription>
    <TaxKeywordTaxHTField xmlns="64719721-3f2e-4037-a826-7fe00fbc2e3c">
      <Terms xmlns="http://schemas.microsoft.com/office/infopath/2007/PartnerControls"/>
    </TaxKeywordTaxHTField>
    <DisplayPriority xmlns="0726195c-4e5f-403b-b0e6-5bc4fc6a495f">23</DisplayPriority>
  </documentManagement>
</p:properties>
</file>

<file path=customXml/item4.xml><?xml version="1.0" encoding="utf-8"?>
<ct:contentTypeSchema xmlns:ct="http://schemas.microsoft.com/office/2006/metadata/contentType" xmlns:ma="http://schemas.microsoft.com/office/2006/metadata/properties/metaAttributes" ct:_="" ma:_="" ma:contentTypeName="DOASAssetContentType" ma:contentTypeID="0x010100B2029F26138C4BFDA158A626F91E876A003A02FEC7EC5AC44E82864542632E2E46" ma:contentTypeVersion="66" ma:contentTypeDescription="This is used to create DOAS Asset Library" ma:contentTypeScope="" ma:versionID="97eedc6fba10352b8ad4c578ebf7166c">
  <xsd:schema xmlns:xsd="http://www.w3.org/2001/XMLSchema" xmlns:xs="http://www.w3.org/2001/XMLSchema" xmlns:p="http://schemas.microsoft.com/office/2006/metadata/properties" xmlns:ns2="0726195c-4e5f-403b-b0e6-5bc4fc6a495f" xmlns:ns3="64719721-3f2e-4037-a826-7fe00fbc2e3c" targetNamespace="http://schemas.microsoft.com/office/2006/metadata/properties" ma:root="true" ma:fieldsID="9b96d90983392e6d502ced9569a43495" ns2:_="" ns3:_="">
    <xsd:import namespace="0726195c-4e5f-403b-b0e6-5bc4fc6a495f"/>
    <xsd:import namespace="64719721-3f2e-4037-a826-7fe00fbc2e3c"/>
    <xsd:element name="properties">
      <xsd:complexType>
        <xsd:sequence>
          <xsd:element name="documentManagement">
            <xsd:complexType>
              <xsd:all>
                <xsd:element ref="ns2:CategoryDoc" minOccurs="0"/>
                <xsd:element ref="ns2:EffectiveDate"/>
                <xsd:element ref="ns2:DocumentDescription"/>
                <xsd:element ref="ns2:DisplayPriority" minOccurs="0"/>
                <xsd:element ref="ns3:b814ba249d91463a8222dc7318a2e120" minOccurs="0"/>
                <xsd:element ref="ns3:TaxCatchAll" minOccurs="0"/>
                <xsd:element ref="ns3:TaxCatchAllLabel" minOccurs="0"/>
                <xsd:element ref="ns3:TaxKeywordTaxHTField" minOccurs="0"/>
                <xsd:element ref="ns3:Divi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26195c-4e5f-403b-b0e6-5bc4fc6a495f" elementFormDefault="qualified">
    <xsd:import namespace="http://schemas.microsoft.com/office/2006/documentManagement/types"/>
    <xsd:import namespace="http://schemas.microsoft.com/office/infopath/2007/PartnerControls"/>
    <xsd:element name="CategoryDoc" ma:index="8" nillable="true" ma:displayName="Document Category" ma:default="none" ma:description="" ma:format="Dropdown" ma:internalName="CategoryDoc">
      <xsd:simpleType>
        <xsd:restriction base="dms:Choice">
          <xsd:enumeration value="none"/>
          <xsd:enumeration value="Goods Contract Supporting Docs"/>
          <xsd:enumeration value="Goods Contract Webinars"/>
          <xsd:enumeration value="Information Technology Supporting Docs"/>
          <xsd:enumeration value="Information Technology Webinars"/>
          <xsd:enumeration value="Infrastructure Supporting Docs"/>
          <xsd:enumeration value="Infrastructure Webinars"/>
          <xsd:enumeration value="Services/Special Projects Supporting Docs"/>
          <xsd:enumeration value="Services/Special Projects Webinars"/>
        </xsd:restriction>
      </xsd:simpleType>
    </xsd:element>
    <xsd:element name="EffectiveDate" ma:index="9" ma:displayName="Effective Date" ma:default="[today]" ma:description="" ma:format="DateTime" ma:internalName="EffectiveDate">
      <xsd:simpleType>
        <xsd:restriction base="dms:DateTime"/>
      </xsd:simpleType>
    </xsd:element>
    <xsd:element name="DocumentDescription" ma:index="10" ma:displayName="Document Description" ma:description="Note" ma:internalName="DocumentDescription">
      <xsd:simpleType>
        <xsd:restriction base="dms:Note">
          <xsd:maxLength value="255"/>
        </xsd:restriction>
      </xsd:simpleType>
    </xsd:element>
    <xsd:element name="DisplayPriority" ma:index="11" nillable="true" ma:displayName="Display Priority" ma:internalName="DisplayPriority">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4719721-3f2e-4037-a826-7fe00fbc2e3c" elementFormDefault="qualified">
    <xsd:import namespace="http://schemas.microsoft.com/office/2006/documentManagement/types"/>
    <xsd:import namespace="http://schemas.microsoft.com/office/infopath/2007/PartnerControls"/>
    <xsd:element name="b814ba249d91463a8222dc7318a2e120" ma:index="12" ma:taxonomy="true" ma:internalName="b814ba249d91463a8222dc7318a2e120" ma:taxonomyFieldName="BusinessServices" ma:displayName="Business Services" ma:readOnly="false" ma:default="" ma:fieldId="{b814ba24-9d91-463a-8222-dc7318a2e120}" ma:sspId="24303319-78b4-4866-9de0-bde40737f1d8" ma:termSetId="c54f94ba-c49d-48e8-b789-4a89780f2686" ma:anchorId="3e0b3416-4f48-409d-9643-5ee8099d9f40" ma:open="false" ma:isKeyword="false">
      <xsd:complexType>
        <xsd:sequence>
          <xsd:element ref="pc:Terms" minOccurs="0" maxOccurs="1"/>
        </xsd:sequence>
      </xsd:complexType>
    </xsd:element>
    <xsd:element name="TaxCatchAll" ma:index="13" nillable="true" ma:displayName="Taxonomy Catch All Column" ma:hidden="true" ma:list="{c085d1ce-44a5-47b0-af7a-48aa3d02d715}" ma:internalName="TaxCatchAll" ma:showField="CatchAllData" ma:web="0726195c-4e5f-403b-b0e6-5bc4fc6a495f">
      <xsd:complexType>
        <xsd:complexContent>
          <xsd:extension base="dms:MultiChoiceLookup">
            <xsd:sequence>
              <xsd:element name="Value" type="dms:Lookup" maxOccurs="unbounded" minOccurs="0" nillable="true"/>
            </xsd:sequence>
          </xsd:extension>
        </xsd:complexContent>
      </xsd:complexType>
    </xsd:element>
    <xsd:element name="TaxCatchAllLabel" ma:index="14" nillable="true" ma:displayName="Taxonomy Catch All Column1" ma:hidden="true" ma:list="{c085d1ce-44a5-47b0-af7a-48aa3d02d715}" ma:internalName="TaxCatchAllLabel" ma:readOnly="true" ma:showField="CatchAllDataLabel" ma:web="0726195c-4e5f-403b-b0e6-5bc4fc6a495f">
      <xsd:complexType>
        <xsd:complexContent>
          <xsd:extension base="dms:MultiChoiceLookup">
            <xsd:sequence>
              <xsd:element name="Value" type="dms:Lookup" maxOccurs="unbounded" minOccurs="0" nillable="true"/>
            </xsd:sequence>
          </xsd:extension>
        </xsd:complexContent>
      </xsd:complexType>
    </xsd:element>
    <xsd:element name="TaxKeywordTaxHTField" ma:index="16"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Division" ma:index="18" nillable="true" ma:displayName="Division" ma:description="" ma:internalName="Divi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BB5A22-77CF-43A5-B4AA-870C86016FD2}"/>
</file>

<file path=customXml/itemProps2.xml><?xml version="1.0" encoding="utf-8"?>
<ds:datastoreItem xmlns:ds="http://schemas.openxmlformats.org/officeDocument/2006/customXml" ds:itemID="{827CA79A-0F1D-4514-B0C1-4FED10660EBF}"/>
</file>

<file path=customXml/itemProps3.xml><?xml version="1.0" encoding="utf-8"?>
<ds:datastoreItem xmlns:ds="http://schemas.openxmlformats.org/officeDocument/2006/customXml" ds:itemID="{1E7239E2-8CF3-4DD7-AB0C-3E3FFE269CB4}"/>
</file>

<file path=customXml/itemProps4.xml><?xml version="1.0" encoding="utf-8"?>
<ds:datastoreItem xmlns:ds="http://schemas.openxmlformats.org/officeDocument/2006/customXml" ds:itemID="{B678BAC1-4585-4C84-B7AD-91DAA6428AB2}"/>
</file>

<file path=customXml/itemProps5.xml><?xml version="1.0" encoding="utf-8"?>
<ds:datastoreItem xmlns:ds="http://schemas.openxmlformats.org/officeDocument/2006/customXml" ds:itemID="{B6C56E0C-3F22-48AD-8772-C14DB396E9E3}"/>
</file>

<file path=docProps/app.xml><?xml version="1.0" encoding="utf-8"?>
<Properties xmlns="http://schemas.openxmlformats.org/officeDocument/2006/extended-properties" xmlns:vt="http://schemas.openxmlformats.org/officeDocument/2006/docPropsVTypes">
  <Template>PeachTemplate</Template>
  <TotalTime>2576</TotalTime>
  <Words>1389</Words>
  <Application>Microsoft Office PowerPoint</Application>
  <PresentationFormat>On-screen Show (4:3)</PresentationFormat>
  <Paragraphs>149</Paragraphs>
  <Slides>16</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Myriad Roman</vt:lpstr>
      <vt:lpstr>Wingdings</vt:lpstr>
      <vt:lpstr>PeachTemplate</vt:lpstr>
      <vt:lpstr>Office Supplies</vt:lpstr>
      <vt:lpstr>Your Presenter</vt:lpstr>
      <vt:lpstr>AGENDA</vt:lpstr>
      <vt:lpstr>PowerPoint Presentation</vt:lpstr>
      <vt:lpstr>Purpose</vt:lpstr>
      <vt:lpstr>PowerPoint Presentation</vt:lpstr>
      <vt:lpstr>Key Benefits</vt:lpstr>
      <vt:lpstr> TEAM GEORGIA MARKETPLACE ORDERING  PROCESS     MR. ED MACEY MR. MARCUS BRITTON   </vt:lpstr>
      <vt:lpstr>TEAM GEORGIA MARKETPLACE ORDERING </vt:lpstr>
      <vt:lpstr> STAPLES CUSTOMER ACCOUNT MANAGEMENT HIGHLIGHTS  Mr. Lamar Huff Senior Account Manager Staples Business Advantage </vt:lpstr>
      <vt:lpstr>PowerPoint Presentation</vt:lpstr>
      <vt:lpstr>PowerPoint Presentation</vt:lpstr>
      <vt:lpstr>PowerPoint Presentation</vt:lpstr>
      <vt:lpstr> CUSTOMER ACCOUNT MANAGEMENT HIGHLIGHTS  Mr. Terone Harris  and  Mr. Andrew Brasselton   OfficeMax, Inc.  </vt:lpstr>
      <vt:lpstr>For More Information</vt:lpstr>
      <vt:lpstr>PowerPoint Presentation</vt:lpstr>
    </vt:vector>
  </TitlesOfParts>
  <Manager/>
  <Company>DOAS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Statewide Contract Webinar PowerPoint Template</dc:title>
  <dc:subject>Statewide Contract Webinar Template</dc:subject>
  <dc:creator>Mirna Barker</dc:creator>
  <cp:keywords/>
  <dc:description/>
  <cp:lastModifiedBy>Sapong, Samuel</cp:lastModifiedBy>
  <cp:revision>210</cp:revision>
  <dcterms:created xsi:type="dcterms:W3CDTF">2007-06-27T21:02:43Z</dcterms:created>
  <dcterms:modified xsi:type="dcterms:W3CDTF">2015-03-23T22:33:12Z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Subject">
    <vt:lpwstr>Statewide Contract Webinar Template</vt:lpwstr>
  </property>
  <property fmtid="{D5CDD505-2E9C-101B-9397-08002B2CF9AE}" pid="4" name="Keywords">
    <vt:lpwstr/>
  </property>
  <property fmtid="{D5CDD505-2E9C-101B-9397-08002B2CF9AE}" pid="5" name="_Author">
    <vt:lpwstr>Mirna Barker</vt:lpwstr>
  </property>
  <property fmtid="{D5CDD505-2E9C-101B-9397-08002B2CF9AE}" pid="6" name="_Category">
    <vt:lpwstr/>
  </property>
  <property fmtid="{D5CDD505-2E9C-101B-9397-08002B2CF9AE}" pid="7" name="Slides">
    <vt:lpwstr>13</vt:lpwstr>
  </property>
  <property fmtid="{D5CDD505-2E9C-101B-9397-08002B2CF9AE}" pid="8" name="Categories">
    <vt:lpwstr/>
  </property>
  <property fmtid="{D5CDD505-2E9C-101B-9397-08002B2CF9AE}" pid="9" name="Approval Level">
    <vt:lpwstr/>
  </property>
  <property fmtid="{D5CDD505-2E9C-101B-9397-08002B2CF9AE}" pid="10" name="_Comments">
    <vt:lpwstr/>
  </property>
  <property fmtid="{D5CDD505-2E9C-101B-9397-08002B2CF9AE}" pid="11" name="Assigned To">
    <vt:lpwstr/>
  </property>
  <property fmtid="{D5CDD505-2E9C-101B-9397-08002B2CF9AE}" pid="12" name="ContentTypeId">
    <vt:lpwstr>0x010100B2029F26138C4BFDA158A626F91E876A003A02FEC7EC5AC44E82864542632E2E46</vt:lpwstr>
  </property>
  <property fmtid="{D5CDD505-2E9C-101B-9397-08002B2CF9AE}" pid="13" name="TaxKeyword">
    <vt:lpwstr/>
  </property>
  <property fmtid="{D5CDD505-2E9C-101B-9397-08002B2CF9AE}" pid="14" name="BusinessServices">
    <vt:lpwstr>162;#Statewide Contract Webinars|f3452e5d-f6ba-4b98-8466-b04135e3c91b</vt:lpwstr>
  </property>
</Properties>
</file>